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4"/>
  </p:sldMasterIdLst>
  <p:notesMasterIdLst>
    <p:notesMasterId r:id="rId37"/>
  </p:notesMasterIdLst>
  <p:handoutMasterIdLst>
    <p:handoutMasterId r:id="rId38"/>
  </p:handoutMasterIdLst>
  <p:sldIdLst>
    <p:sldId id="319" r:id="rId5"/>
    <p:sldId id="323" r:id="rId6"/>
    <p:sldId id="260" r:id="rId7"/>
    <p:sldId id="324" r:id="rId8"/>
    <p:sldId id="325" r:id="rId9"/>
    <p:sldId id="327" r:id="rId10"/>
    <p:sldId id="326" r:id="rId11"/>
    <p:sldId id="328" r:id="rId12"/>
    <p:sldId id="329" r:id="rId13"/>
    <p:sldId id="330" r:id="rId14"/>
    <p:sldId id="331" r:id="rId15"/>
    <p:sldId id="332" r:id="rId16"/>
    <p:sldId id="333" r:id="rId17"/>
    <p:sldId id="342" r:id="rId18"/>
    <p:sldId id="334" r:id="rId19"/>
    <p:sldId id="335" r:id="rId20"/>
    <p:sldId id="336" r:id="rId21"/>
    <p:sldId id="337" r:id="rId22"/>
    <p:sldId id="338" r:id="rId23"/>
    <p:sldId id="339" r:id="rId24"/>
    <p:sldId id="341" r:id="rId25"/>
    <p:sldId id="259" r:id="rId26"/>
    <p:sldId id="321" r:id="rId27"/>
    <p:sldId id="312" r:id="rId28"/>
    <p:sldId id="313" r:id="rId29"/>
    <p:sldId id="309" r:id="rId30"/>
    <p:sldId id="310" r:id="rId31"/>
    <p:sldId id="311" r:id="rId32"/>
    <p:sldId id="316" r:id="rId33"/>
    <p:sldId id="317" r:id="rId34"/>
    <p:sldId id="306" r:id="rId35"/>
    <p:sldId id="318" r:id="rId36"/>
  </p:sldIdLst>
  <p:sldSz cx="12190413" cy="6858000"/>
  <p:notesSz cx="6731000" cy="9867900"/>
  <p:defaultTextStyle>
    <a:defPPr>
      <a:defRPr lang="de-DE"/>
    </a:defPPr>
    <a:lvl1pPr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E26A97A-68FC-471F-8043-0CBAAB0C4FC9}">
          <p14:sldIdLst>
            <p14:sldId id="319"/>
            <p14:sldId id="323"/>
            <p14:sldId id="260"/>
            <p14:sldId id="324"/>
            <p14:sldId id="325"/>
            <p14:sldId id="327"/>
            <p14:sldId id="326"/>
            <p14:sldId id="328"/>
            <p14:sldId id="329"/>
            <p14:sldId id="330"/>
            <p14:sldId id="331"/>
            <p14:sldId id="332"/>
            <p14:sldId id="333"/>
            <p14:sldId id="342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Beispielfolien" id="{4CCF9EBE-BDB8-45C9-AFA0-91F86AC828CF}">
          <p14:sldIdLst>
            <p14:sldId id="341"/>
            <p14:sldId id="259"/>
            <p14:sldId id="321"/>
            <p14:sldId id="312"/>
            <p14:sldId id="313"/>
            <p14:sldId id="309"/>
            <p14:sldId id="310"/>
            <p14:sldId id="311"/>
            <p14:sldId id="316"/>
            <p14:sldId id="317"/>
            <p14:sldId id="306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1706">
          <p15:clr>
            <a:srgbClr val="A4A3A4"/>
          </p15:clr>
        </p15:guide>
        <p15:guide id="4" pos="7377">
          <p15:clr>
            <a:srgbClr val="A4A3A4"/>
          </p15:clr>
        </p15:guide>
        <p15:guide id="5" pos="3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6">
          <p15:clr>
            <a:srgbClr val="A4A3A4"/>
          </p15:clr>
        </p15:guide>
        <p15:guide id="2" orient="horz" pos="5830">
          <p15:clr>
            <a:srgbClr val="A4A3A4"/>
          </p15:clr>
        </p15:guide>
        <p15:guide id="3" orient="horz" pos="2201">
          <p15:clr>
            <a:srgbClr val="A4A3A4"/>
          </p15:clr>
        </p15:guide>
        <p15:guide id="4" orient="horz" pos="2065">
          <p15:clr>
            <a:srgbClr val="A4A3A4"/>
          </p15:clr>
        </p15:guide>
        <p15:guide id="5" pos="306">
          <p15:clr>
            <a:srgbClr val="A4A3A4"/>
          </p15:clr>
        </p15:guide>
        <p15:guide id="6" pos="393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9724"/>
    <a:srgbClr val="E1E3E3"/>
    <a:srgbClr val="FEEFD6"/>
    <a:srgbClr val="B1C800"/>
    <a:srgbClr val="E2001A"/>
    <a:srgbClr val="1F82C0"/>
    <a:srgbClr val="F29400"/>
    <a:srgbClr val="FFFFFF"/>
    <a:srgbClr val="A8AFA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5" autoAdjust="0"/>
    <p:restoredTop sz="95996" autoAdjust="0"/>
  </p:normalViewPr>
  <p:slideViewPr>
    <p:cSldViewPr showGuides="1">
      <p:cViewPr varScale="1">
        <p:scale>
          <a:sx n="91" d="100"/>
          <a:sy n="91" d="100"/>
        </p:scale>
        <p:origin x="466" y="53"/>
      </p:cViewPr>
      <p:guideLst>
        <p:guide orient="horz" pos="3793"/>
        <p:guide orient="horz" pos="255"/>
        <p:guide orient="horz" pos="1706"/>
        <p:guide pos="7377"/>
        <p:guide pos="3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2" d="100"/>
          <a:sy n="82" d="100"/>
        </p:scale>
        <p:origin x="-1464" y="-72"/>
      </p:cViewPr>
      <p:guideLst>
        <p:guide orient="horz" pos="386"/>
        <p:guide orient="horz" pos="5830"/>
        <p:guide orient="horz" pos="2201"/>
        <p:guide orient="horz" pos="2065"/>
        <p:guide pos="306"/>
        <p:guide pos="39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-Arbeitsblat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package" Target="../embeddings/Microsoft_Excel-Arbeitsblat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package" Target="../embeddings/Microsoft_Excel-Arbeitsblatt2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-Arbeitsblatt3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82432179311E-2"/>
          <c:y val="2.300385691963261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849931398003917"/>
          <c:y val="0.14741638309331234"/>
          <c:w val="0.84447782331609555"/>
          <c:h val="0.460751254042278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ccc</c:v>
                </c:pt>
              </c:strCache>
            </c:strRef>
          </c:tx>
          <c:spPr>
            <a:solidFill>
              <a:srgbClr val="006E92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4.3</c:v>
                </c:pt>
                <c:pt idx="4">
                  <c:v>2.5</c:v>
                </c:pt>
                <c:pt idx="5">
                  <c:v>3</c:v>
                </c:pt>
                <c:pt idx="6">
                  <c:v>4.5</c:v>
                </c:pt>
                <c:pt idx="7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29-4839-B7C2-B74B488DCAD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bbb</c:v>
                </c:pt>
              </c:strCache>
            </c:strRef>
          </c:tx>
          <c:spPr>
            <a:solidFill>
              <a:srgbClr val="4C99B2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2.4</c:v>
                </c:pt>
                <c:pt idx="4">
                  <c:v>4.4000000000000004</c:v>
                </c:pt>
                <c:pt idx="5">
                  <c:v>3</c:v>
                </c:pt>
                <c:pt idx="6">
                  <c:v>2.8</c:v>
                </c:pt>
                <c:pt idx="7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29-4839-B7C2-B74B488DCAD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aaa</c:v>
                </c:pt>
              </c:strCache>
            </c:strRef>
          </c:tx>
          <c:spPr>
            <a:solidFill>
              <a:srgbClr val="99C5D3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Tabelle1!$D$2:$D$9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29-4839-B7C2-B74B488DCA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86055040"/>
        <c:axId val="286263936"/>
      </c:barChart>
      <c:catAx>
        <c:axId val="28605504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 sz="1400"/>
            </a:pPr>
            <a:endParaRPr lang="de-DE"/>
          </a:p>
        </c:txPr>
        <c:crossAx val="286263936"/>
        <c:crosses val="autoZero"/>
        <c:auto val="1"/>
        <c:lblAlgn val="ctr"/>
        <c:lblOffset val="0"/>
        <c:noMultiLvlLbl val="0"/>
      </c:catAx>
      <c:valAx>
        <c:axId val="286263936"/>
        <c:scaling>
          <c:orientation val="minMax"/>
          <c:max val="12"/>
        </c:scaling>
        <c:delete val="0"/>
        <c:axPos val="l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400"/>
            </a:pPr>
            <a:endParaRPr lang="de-DE"/>
          </a:p>
        </c:txPr>
        <c:crossAx val="286055040"/>
        <c:crosses val="autoZero"/>
        <c:crossBetween val="between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0.10289516832418009"/>
          <c:y val="0.73959815099707527"/>
          <c:w val="0.13570215090242022"/>
          <c:h val="0.2309324592270221"/>
        </c:manualLayout>
      </c:layout>
      <c:overlay val="0"/>
      <c:txPr>
        <a:bodyPr/>
        <a:lstStyle/>
        <a:p>
          <a:pPr>
            <a:defRPr sz="1400"/>
          </a:pPr>
          <a:endParaRPr lang="de-DE"/>
        </a:p>
      </c:txPr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82432179311E-2"/>
          <c:y val="2.300385691963261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6331432976203451E-2"/>
          <c:y val="0.10907662156059131"/>
          <c:w val="0.87853909921614359"/>
          <c:h val="0.4990910155749997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aaa</c:v>
                </c:pt>
              </c:strCache>
            </c:strRef>
          </c:tx>
          <c:spPr>
            <a:solidFill>
              <a:srgbClr val="179C7D"/>
            </a:solidFill>
            <a:ln>
              <a:noFill/>
            </a:ln>
          </c:spPr>
          <c:invertIfNegative val="0"/>
          <c:cat>
            <c:strRef>
              <c:f>Tabelle1!$A$2:$A$5</c:f>
              <c:strCache>
                <c:ptCount val="4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1.3</c:v>
                </c:pt>
                <c:pt idx="1">
                  <c:v>1</c:v>
                </c:pt>
                <c:pt idx="2">
                  <c:v>0.8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02-4536-B11D-0257567287E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bbb</c:v>
                </c:pt>
              </c:strCache>
            </c:strRef>
          </c:tx>
          <c:spPr>
            <a:solidFill>
              <a:srgbClr val="5CBAA4"/>
            </a:solidFill>
            <a:ln>
              <a:noFill/>
            </a:ln>
          </c:spPr>
          <c:invertIfNegative val="0"/>
          <c:cat>
            <c:strRef>
              <c:f>Tabelle1!$A$2:$A$5</c:f>
              <c:strCache>
                <c:ptCount val="4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0.8</c:v>
                </c:pt>
                <c:pt idx="1">
                  <c:v>1.2</c:v>
                </c:pt>
                <c:pt idx="2">
                  <c:v>1.5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02-4536-B11D-0257567287E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ccc</c:v>
                </c:pt>
              </c:strCache>
            </c:strRef>
          </c:tx>
          <c:spPr>
            <a:solidFill>
              <a:srgbClr val="A2D7CB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2.2000000000000002</c:v>
                </c:pt>
                <c:pt idx="2">
                  <c:v>2.5</c:v>
                </c:pt>
                <c:pt idx="3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02-4536-B11D-0257567287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88147328"/>
        <c:axId val="288148864"/>
      </c:barChart>
      <c:catAx>
        <c:axId val="28814732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cmpd="sng">
            <a:solidFill>
              <a:srgbClr val="000000"/>
            </a:solidFill>
            <a:prstDash val="solid"/>
          </a:ln>
        </c:spPr>
        <c:crossAx val="288148864"/>
        <c:crosses val="autoZero"/>
        <c:auto val="1"/>
        <c:lblAlgn val="ctr"/>
        <c:lblOffset val="0"/>
        <c:noMultiLvlLbl val="0"/>
      </c:catAx>
      <c:valAx>
        <c:axId val="288148864"/>
        <c:scaling>
          <c:orientation val="minMax"/>
          <c:max val="5"/>
          <c:min val="0"/>
        </c:scaling>
        <c:delete val="0"/>
        <c:axPos val="b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288147328"/>
        <c:crosses val="autoZero"/>
        <c:crossBetween val="between"/>
        <c:majorUnit val="1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6.7077357789673039E-2"/>
          <c:y val="0.73959815099707527"/>
          <c:w val="0.15549387406976731"/>
          <c:h val="0.2309324592270221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400" baseline="0">
          <a:latin typeface="+mn-lt"/>
        </a:defRPr>
      </a:pPr>
      <a:endParaRPr lang="de-DE"/>
    </a:p>
  </c:txPr>
  <c:externalData r:id="rId2">
    <c:autoUpdate val="0"/>
  </c:externalData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Liniendiagramm</a:t>
            </a:r>
          </a:p>
        </c:rich>
      </c:tx>
      <c:layout>
        <c:manualLayout>
          <c:xMode val="edge"/>
          <c:yMode val="edge"/>
          <c:x val="2.1974282432179311E-2"/>
          <c:y val="2.300385691963261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822212909797526"/>
          <c:y val="0.14741638309331234"/>
          <c:w val="0.84545024241054911"/>
          <c:h val="0.46075125404227879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 aaa</c:v>
                </c:pt>
              </c:strCache>
            </c:strRef>
          </c:tx>
          <c:spPr>
            <a:ln w="25400">
              <a:solidFill>
                <a:srgbClr val="006E92"/>
              </a:solidFill>
            </a:ln>
          </c:spPr>
          <c:marker>
            <c:symbol val="none"/>
          </c:marker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4.3</c:v>
                </c:pt>
                <c:pt idx="4">
                  <c:v>2.5</c:v>
                </c:pt>
                <c:pt idx="5">
                  <c:v>3</c:v>
                </c:pt>
                <c:pt idx="6">
                  <c:v>4.5</c:v>
                </c:pt>
                <c:pt idx="7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0A-4C71-9924-06C1BB59C9DE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 bbb</c:v>
                </c:pt>
              </c:strCache>
            </c:strRef>
          </c:tx>
          <c:spPr>
            <a:ln w="25400">
              <a:solidFill>
                <a:srgbClr val="4C99B2"/>
              </a:solidFill>
            </a:ln>
          </c:spPr>
          <c:marker>
            <c:symbol val="none"/>
          </c:marker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Tabelle1!$C$2:$C$9</c:f>
              <c:numCache>
                <c:formatCode>General</c:formatCode>
                <c:ptCount val="8"/>
                <c:pt idx="0">
                  <c:v>2.4</c:v>
                </c:pt>
                <c:pt idx="1">
                  <c:v>4</c:v>
                </c:pt>
                <c:pt idx="2">
                  <c:v>5</c:v>
                </c:pt>
                <c:pt idx="3">
                  <c:v>5.5</c:v>
                </c:pt>
                <c:pt idx="4">
                  <c:v>3</c:v>
                </c:pt>
                <c:pt idx="5">
                  <c:v>4</c:v>
                </c:pt>
                <c:pt idx="6">
                  <c:v>2.8</c:v>
                </c:pt>
                <c:pt idx="7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80A-4C71-9924-06C1BB59C9DE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 ccc</c:v>
                </c:pt>
              </c:strCache>
            </c:strRef>
          </c:tx>
          <c:spPr>
            <a:ln w="25400">
              <a:solidFill>
                <a:srgbClr val="99C5D3"/>
              </a:solidFill>
            </a:ln>
          </c:spPr>
          <c:marker>
            <c:symbol val="none"/>
          </c:marker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Tabelle1!$D$2:$D$9</c:f>
              <c:numCache>
                <c:formatCode>General</c:formatCode>
                <c:ptCount val="8"/>
                <c:pt idx="0">
                  <c:v>2</c:v>
                </c:pt>
                <c:pt idx="1">
                  <c:v>8</c:v>
                </c:pt>
                <c:pt idx="2">
                  <c:v>4</c:v>
                </c:pt>
                <c:pt idx="3">
                  <c:v>5</c:v>
                </c:pt>
                <c:pt idx="4">
                  <c:v>7</c:v>
                </c:pt>
                <c:pt idx="5">
                  <c:v>6</c:v>
                </c:pt>
                <c:pt idx="6">
                  <c:v>5</c:v>
                </c:pt>
                <c:pt idx="7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80A-4C71-9924-06C1BB59C9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9772672"/>
        <c:axId val="289774208"/>
      </c:lineChart>
      <c:catAx>
        <c:axId val="2897726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de-DE"/>
          </a:p>
        </c:txPr>
        <c:crossAx val="289774208"/>
        <c:crosses val="autoZero"/>
        <c:auto val="1"/>
        <c:lblAlgn val="ctr"/>
        <c:lblOffset val="0"/>
        <c:noMultiLvlLbl val="0"/>
      </c:catAx>
      <c:valAx>
        <c:axId val="289774208"/>
        <c:scaling>
          <c:orientation val="minMax"/>
          <c:max val="12"/>
        </c:scaling>
        <c:delete val="0"/>
        <c:axPos val="l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400"/>
            </a:pPr>
            <a:endParaRPr lang="de-DE"/>
          </a:p>
        </c:txPr>
        <c:crossAx val="289772672"/>
        <c:crosses val="autoZero"/>
        <c:crossBetween val="between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9.8444053715299823E-2"/>
          <c:y val="0.73959815099707527"/>
          <c:w val="0.18912516361607623"/>
          <c:h val="0.2309324592270221"/>
        </c:manualLayout>
      </c:layout>
      <c:overlay val="0"/>
      <c:txPr>
        <a:bodyPr/>
        <a:lstStyle/>
        <a:p>
          <a:pPr>
            <a:defRPr sz="1400"/>
          </a:pPr>
          <a:endParaRPr lang="de-DE"/>
        </a:p>
      </c:txPr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2">
    <c:autoUpdate val="0"/>
  </c:externalData>
  <c:userShapes r:id="rId3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85583100026E-2"/>
          <c:y val="2.300385691963261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xxx</c:v>
                </c:pt>
              </c:strCache>
            </c:strRef>
          </c:tx>
          <c:spPr>
            <a:ln w="19050"/>
          </c:spPr>
          <c:dPt>
            <c:idx val="0"/>
            <c:bubble3D val="0"/>
            <c:spPr>
              <a:solidFill>
                <a:srgbClr val="179C7D"/>
              </a:solidFill>
              <a:ln w="19050"/>
            </c:spPr>
            <c:extLst>
              <c:ext xmlns:c16="http://schemas.microsoft.com/office/drawing/2014/chart" uri="{C3380CC4-5D6E-409C-BE32-E72D297353CC}">
                <c16:uniqueId val="{00000001-7C93-4B9E-A63A-A0A7F3E8D70A}"/>
              </c:ext>
            </c:extLst>
          </c:dPt>
          <c:dPt>
            <c:idx val="1"/>
            <c:bubble3D val="0"/>
            <c:spPr>
              <a:solidFill>
                <a:srgbClr val="5CBAA4"/>
              </a:solidFill>
              <a:ln w="19050"/>
            </c:spPr>
            <c:extLst>
              <c:ext xmlns:c16="http://schemas.microsoft.com/office/drawing/2014/chart" uri="{C3380CC4-5D6E-409C-BE32-E72D297353CC}">
                <c16:uniqueId val="{00000003-7C93-4B9E-A63A-A0A7F3E8D70A}"/>
              </c:ext>
            </c:extLst>
          </c:dPt>
          <c:dPt>
            <c:idx val="2"/>
            <c:bubble3D val="0"/>
            <c:spPr>
              <a:solidFill>
                <a:srgbClr val="A2D7CB"/>
              </a:solidFill>
              <a:ln w="19050"/>
            </c:spPr>
            <c:extLst>
              <c:ext xmlns:c16="http://schemas.microsoft.com/office/drawing/2014/chart" uri="{C3380CC4-5D6E-409C-BE32-E72D297353CC}">
                <c16:uniqueId val="{00000005-7C93-4B9E-A63A-A0A7F3E8D70A}"/>
              </c:ext>
            </c:extLst>
          </c:dPt>
          <c:dLbls>
            <c:dLbl>
              <c:idx val="0"/>
              <c:layout>
                <c:manualLayout>
                  <c:x val="1.8690130072523181E-2"/>
                  <c:y val="-3.8339761532721023E-3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>
                        <a:latin typeface="+mn-lt"/>
                      </a:rPr>
                      <a:t>a: 50%</a:t>
                    </a:r>
                    <a:endParaRPr lang="en-US" dirty="0">
                      <a:latin typeface="Frutiger LT Com 55 Roman" pitchFamily="34" charset="0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C93-4B9E-A63A-A0A7F3E8D70A}"/>
                </c:ext>
              </c:extLst>
            </c:dLbl>
            <c:dLbl>
              <c:idx val="1"/>
              <c:layout>
                <c:manualLayout>
                  <c:x val="-3.993072055174593E-2"/>
                  <c:y val="5.7509642299081537E-2"/>
                </c:manualLayout>
              </c:layout>
              <c:tx>
                <c:rich>
                  <a:bodyPr/>
                  <a:lstStyle/>
                  <a:p>
                    <a:r>
                      <a:rPr lang="en-US" sz="1400"/>
                      <a:t>b: 40%</a:t>
                    </a:r>
                    <a:endParaRPr 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C93-4B9E-A63A-A0A7F3E8D70A}"/>
                </c:ext>
              </c:extLst>
            </c:dLbl>
            <c:dLbl>
              <c:idx val="2"/>
              <c:layout>
                <c:manualLayout>
                  <c:x val="-4.8987358876741299E-2"/>
                  <c:y val="-1.9169880766360513E-2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>
                        <a:latin typeface="+mn-lt"/>
                      </a:rPr>
                      <a:t>c: 10%</a:t>
                    </a:r>
                    <a:endParaRPr lang="en-US" dirty="0">
                      <a:latin typeface="Frutiger LT Com 55 Roman" pitchFamily="34" charset="0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C93-4B9E-A63A-A0A7F3E8D7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de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a:</c:v>
                </c:pt>
                <c:pt idx="1">
                  <c:v>b:</c:v>
                </c:pt>
                <c:pt idx="2">
                  <c:v>c: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50</c:v>
                </c:pt>
                <c:pt idx="1">
                  <c:v>40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C93-4B9E-A63A-A0A7F3E8D70A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solidFill>
      <a:srgbClr val="FEEFD6"/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2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0.11742</cdr:x>
      <cdr:y>0.73912</cdr:y>
    </cdr:from>
    <cdr:to>
      <cdr:x>0.96209</cdr:x>
      <cdr:y>0.73912</cdr:y>
    </cdr:to>
    <cdr:cxnSp macro="">
      <cdr:nvCxnSpPr>
        <cdr:cNvPr id="3" name="Gerade Verbindung 2"/>
        <cdr:cNvCxnSpPr/>
      </cdr:nvCxnSpPr>
      <cdr:spPr bwMode="auto">
        <a:xfrm xmlns:a="http://schemas.openxmlformats.org/drawingml/2006/main">
          <a:off x="465138" y="2448326"/>
          <a:ext cx="3345946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0.08927</cdr:x>
      <cdr:y>0.73912</cdr:y>
    </cdr:from>
    <cdr:to>
      <cdr:x>0.96843</cdr:x>
      <cdr:y>0.73912</cdr:y>
    </cdr:to>
    <cdr:cxnSp macro="">
      <cdr:nvCxnSpPr>
        <cdr:cNvPr id="3" name="Gerade Verbindung 2"/>
        <cdr:cNvCxnSpPr/>
      </cdr:nvCxnSpPr>
      <cdr:spPr bwMode="auto">
        <a:xfrm xmlns:a="http://schemas.openxmlformats.org/drawingml/2006/main">
          <a:off x="360050" y="2448340"/>
          <a:ext cx="3545885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0.10925</cdr:x>
      <cdr:y>0.73912</cdr:y>
    </cdr:from>
    <cdr:to>
      <cdr:x>0.96209</cdr:x>
      <cdr:y>0.73912</cdr:y>
    </cdr:to>
    <cdr:cxnSp macro="">
      <cdr:nvCxnSpPr>
        <cdr:cNvPr id="3" name="Gerade Verbindung 2"/>
        <cdr:cNvCxnSpPr/>
      </cdr:nvCxnSpPr>
      <cdr:spPr bwMode="auto">
        <a:xfrm xmlns:a="http://schemas.openxmlformats.org/drawingml/2006/main">
          <a:off x="432765" y="2448340"/>
          <a:ext cx="3378319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3175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E56AE-624E-49E0-8ED0-94A91F974A6E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3175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5AC0-20DA-4069-B102-9653FA907D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779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5774" y="0"/>
            <a:ext cx="3599826" cy="493713"/>
          </a:xfrm>
          <a:prstGeom prst="rect">
            <a:avLst/>
          </a:prstGeom>
        </p:spPr>
        <p:txBody>
          <a:bodyPr vert="horz" lIns="0" tIns="90000" rIns="91440" bIns="45720" rtlCol="0"/>
          <a:lstStyle>
            <a:lvl1pPr algn="l">
              <a:defRPr sz="1200">
                <a:latin typeface="Frutiger LT Com 55 Roman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05700" y="0"/>
            <a:ext cx="1439525" cy="493713"/>
          </a:xfrm>
          <a:prstGeom prst="rect">
            <a:avLst/>
          </a:prstGeom>
        </p:spPr>
        <p:txBody>
          <a:bodyPr vert="horz" lIns="91440" tIns="90000" rIns="0" bIns="45720" rtlCol="0"/>
          <a:lstStyle>
            <a:lvl1pPr algn="r">
              <a:defRPr sz="1200">
                <a:latin typeface="Frutiger LT Com 55 Roman" pitchFamily="34" charset="0"/>
              </a:defRPr>
            </a:lvl1pPr>
          </a:lstStyle>
          <a:p>
            <a:fld id="{D64C5CA1-81F4-43E1-8D15-34184FE6F392}" type="datetimeFigureOut">
              <a:rPr lang="de-DE" smtClean="0"/>
              <a:pPr/>
              <a:t>19.11.2019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5775" y="612775"/>
            <a:ext cx="4737101" cy="2665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85774" y="3494088"/>
            <a:ext cx="5759451" cy="576046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85774" y="9372600"/>
            <a:ext cx="3599826" cy="493713"/>
          </a:xfrm>
          <a:prstGeom prst="rect">
            <a:avLst/>
          </a:prstGeom>
        </p:spPr>
        <p:txBody>
          <a:bodyPr vert="horz" lIns="0" tIns="45720" rIns="91440" bIns="180000" rtlCol="0" anchor="b"/>
          <a:lstStyle>
            <a:lvl1pPr algn="l">
              <a:defRPr sz="1200">
                <a:latin typeface="Frutiger LT Com 55 Roman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05699" y="9372600"/>
            <a:ext cx="1439525" cy="493713"/>
          </a:xfrm>
          <a:prstGeom prst="rect">
            <a:avLst/>
          </a:prstGeom>
        </p:spPr>
        <p:txBody>
          <a:bodyPr vert="horz" lIns="91440" tIns="45720" rIns="0" bIns="180000" rtlCol="0" anchor="b"/>
          <a:lstStyle>
            <a:lvl1pPr algn="r">
              <a:defRPr sz="1200">
                <a:latin typeface="Frutiger LT Com 55 Roman" pitchFamily="34" charset="0"/>
              </a:defRPr>
            </a:lvl1pPr>
          </a:lstStyle>
          <a:p>
            <a:fld id="{6F118F77-BF2E-4843-AA6C-ED9ACCB38B4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435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Clr>
        <a:srgbClr val="179C7D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360363" indent="-184150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536575" indent="-176213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715963" indent="-174625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896938" indent="-180975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7"/>
          <p:cNvSpPr>
            <a:spLocks noChangeShapeType="1"/>
          </p:cNvSpPr>
          <p:nvPr userDrawn="1"/>
        </p:nvSpPr>
        <p:spPr bwMode="auto">
          <a:xfrm flipV="1">
            <a:off x="625619" y="6165380"/>
            <a:ext cx="1094257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839" y="476823"/>
            <a:ext cx="11233150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7838" y="1773238"/>
            <a:ext cx="11233149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 dirty="0" smtClean="0"/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9359235" y="6237390"/>
            <a:ext cx="2496022" cy="540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ine 12"/>
          <p:cNvSpPr>
            <a:spLocks noChangeShapeType="1"/>
          </p:cNvSpPr>
          <p:nvPr userDrawn="1"/>
        </p:nvSpPr>
        <p:spPr bwMode="auto">
          <a:xfrm flipV="1">
            <a:off x="477838" y="404813"/>
            <a:ext cx="112331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" name="Line 13"/>
          <p:cNvSpPr>
            <a:spLocks noChangeShapeType="1"/>
          </p:cNvSpPr>
          <p:nvPr userDrawn="1"/>
        </p:nvSpPr>
        <p:spPr bwMode="auto">
          <a:xfrm>
            <a:off x="477839" y="2492870"/>
            <a:ext cx="112331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14" name="Rechteck 13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 smtClean="0">
                <a:solidFill>
                  <a:schemeClr val="tx2"/>
                </a:solidFill>
              </a:rPr>
              <a:t>Diesen Kasten nicht löschen (ist für die Funktion der Folie wichtig)</a:t>
            </a:r>
            <a:endParaRPr lang="de-DE" sz="900" dirty="0">
              <a:solidFill>
                <a:schemeClr val="tx2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66" y="3429000"/>
            <a:ext cx="4320480" cy="118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15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7"/>
          <p:cNvSpPr>
            <a:spLocks noChangeShapeType="1"/>
          </p:cNvSpPr>
          <p:nvPr userDrawn="1"/>
        </p:nvSpPr>
        <p:spPr bwMode="auto">
          <a:xfrm flipV="1">
            <a:off x="625619" y="6165380"/>
            <a:ext cx="1094257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839" y="476823"/>
            <a:ext cx="11233150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7838" y="1773238"/>
            <a:ext cx="11233149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 dirty="0" smtClean="0"/>
          </a:p>
        </p:txBody>
      </p:sp>
      <p:sp>
        <p:nvSpPr>
          <p:cNvPr id="12" name="Line 12"/>
          <p:cNvSpPr>
            <a:spLocks noChangeShapeType="1"/>
          </p:cNvSpPr>
          <p:nvPr userDrawn="1"/>
        </p:nvSpPr>
        <p:spPr bwMode="auto">
          <a:xfrm flipV="1">
            <a:off x="477838" y="404813"/>
            <a:ext cx="112331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" name="Line 13"/>
          <p:cNvSpPr>
            <a:spLocks noChangeShapeType="1"/>
          </p:cNvSpPr>
          <p:nvPr userDrawn="1"/>
        </p:nvSpPr>
        <p:spPr bwMode="auto">
          <a:xfrm>
            <a:off x="477839" y="2492870"/>
            <a:ext cx="112331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0"/>
          </p:nvPr>
        </p:nvSpPr>
        <p:spPr>
          <a:xfrm>
            <a:off x="477838" y="2636890"/>
            <a:ext cx="11233149" cy="338447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Rechteck 10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 smtClean="0">
                <a:solidFill>
                  <a:schemeClr val="tx2"/>
                </a:solidFill>
              </a:rPr>
              <a:t>Diesen Kasten nicht löschen (ist für die Funktion der Folie wichtig)</a:t>
            </a:r>
            <a:endParaRPr lang="de-DE" sz="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522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839" y="476823"/>
            <a:ext cx="11086956" cy="1007908"/>
          </a:xfrm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477838" y="1773238"/>
            <a:ext cx="11088657" cy="4248150"/>
          </a:xfrm>
        </p:spPr>
        <p:txBody>
          <a:bodyPr/>
          <a:lstStyle>
            <a:lvl1pPr marL="360000" indent="-360000">
              <a:buFont typeface="Wingdings" pitchFamily="2" charset="2"/>
              <a:buChar char="n"/>
              <a:defRPr/>
            </a:lvl1pPr>
            <a:lvl2pPr marL="720000" indent="-360000">
              <a:buFont typeface="Wingdings" pitchFamily="2" charset="2"/>
              <a:buChar char="n"/>
              <a:defRPr/>
            </a:lvl2pPr>
            <a:lvl3pPr marL="1080000">
              <a:defRPr/>
            </a:lvl3pPr>
            <a:lvl4pPr marL="1440000">
              <a:defRPr/>
            </a:lvl4pPr>
            <a:lvl5pPr marL="1800000" indent="-360000">
              <a:defRPr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Line 12"/>
          <p:cNvSpPr>
            <a:spLocks noChangeShapeType="1"/>
          </p:cNvSpPr>
          <p:nvPr userDrawn="1"/>
        </p:nvSpPr>
        <p:spPr bwMode="auto">
          <a:xfrm flipV="1">
            <a:off x="477838" y="404813"/>
            <a:ext cx="112331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477839" y="1558800"/>
            <a:ext cx="112331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8" name="Rechteck 7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 smtClean="0">
                <a:solidFill>
                  <a:schemeClr val="tx2"/>
                </a:solidFill>
              </a:rPr>
              <a:t>Diesen Kasten nicht löschen (ist für die Funktion der Folie wichtig)</a:t>
            </a:r>
            <a:endParaRPr lang="de-DE" sz="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663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1224000"/>
          </a:xfrm>
        </p:spPr>
        <p:txBody>
          <a:bodyPr wrap="square">
            <a:spAutoFit/>
          </a:bodyPr>
          <a:lstStyle>
            <a:lvl1pPr marL="0" indent="0" defTabSz="50400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7838" y="1773238"/>
            <a:ext cx="11233149" cy="424815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8" name="Rechteck 7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 smtClean="0">
                <a:solidFill>
                  <a:schemeClr val="tx2"/>
                </a:solidFill>
              </a:rPr>
              <a:t>Diesen Kasten nicht löschen (ist für die Funktion der Folie wichtig)</a:t>
            </a:r>
            <a:endParaRPr lang="de-DE" sz="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841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beispi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1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 smtClean="0"/>
              <a:t>Formatfüllendes Bild durch Klick auf Symbol hinzufügen, anschließend Hintergrundfarbe der </a:t>
            </a:r>
            <a:r>
              <a:rPr lang="de-DE" dirty="0" err="1" smtClean="0"/>
              <a:t>Textbox</a:t>
            </a:r>
            <a:r>
              <a:rPr lang="de-DE" dirty="0" smtClean="0"/>
              <a:t> unten anpassen: 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1. In die </a:t>
            </a:r>
            <a:r>
              <a:rPr lang="de-DE" dirty="0" err="1" smtClean="0"/>
              <a:t>Textbox</a:t>
            </a:r>
            <a:r>
              <a:rPr lang="de-DE" dirty="0" smtClean="0"/>
              <a:t> (ist in Wirklichkeit eine Tabelle) klicken</a:t>
            </a:r>
            <a:br>
              <a:rPr lang="de-DE" dirty="0" smtClean="0"/>
            </a:br>
            <a:r>
              <a:rPr lang="de-DE" dirty="0" smtClean="0"/>
              <a:t>2. Strg-A drücken um alle Zellen zu markieren</a:t>
            </a:r>
            <a:br>
              <a:rPr lang="de-DE" dirty="0" smtClean="0"/>
            </a:br>
            <a:r>
              <a:rPr lang="de-DE" dirty="0" smtClean="0"/>
              <a:t>3. Im </a:t>
            </a:r>
            <a:r>
              <a:rPr lang="de-DE" dirty="0" err="1" smtClean="0"/>
              <a:t>Menüband</a:t>
            </a:r>
            <a:r>
              <a:rPr lang="de-DE" dirty="0" smtClean="0"/>
              <a:t> Registerkarte „Tabellentools-Entwurf“ auswählen</a:t>
            </a:r>
            <a:br>
              <a:rPr lang="de-DE" dirty="0" smtClean="0"/>
            </a:br>
            <a:r>
              <a:rPr lang="de-DE" dirty="0" smtClean="0"/>
              <a:t>4. Unter dem Punkt „Schattierung“ den Befehl „Pipette“ wählen </a:t>
            </a:r>
            <a:br>
              <a:rPr lang="de-DE" dirty="0" smtClean="0"/>
            </a:br>
            <a:r>
              <a:rPr lang="de-DE" dirty="0" smtClean="0"/>
              <a:t>5. Auf eine passende Farbe im Bildmotiv klicken -&gt; Box-Hintergrund nimmt diesen Farbton an. 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8" name="Rechteck 7" descr="valid_FHG_layout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 smtClean="0">
                <a:solidFill>
                  <a:schemeClr val="tx2"/>
                </a:solidFill>
              </a:rPr>
              <a:t>Diesen Kasten nicht löschen (ist für die Funktion der Folie wichtig)</a:t>
            </a:r>
            <a:endParaRPr lang="de-DE" sz="900" dirty="0">
              <a:solidFill>
                <a:schemeClr val="tx2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323528" y="5805264"/>
            <a:ext cx="11532318" cy="43204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9784233" y="6309320"/>
            <a:ext cx="1952600" cy="43204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53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7838" y="334800"/>
            <a:ext cx="11245849" cy="122554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7839" y="1774800"/>
            <a:ext cx="11233150" cy="42481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477838" y="6349881"/>
            <a:ext cx="1800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endParaRPr lang="de-DE" sz="800" dirty="0" smtClean="0">
              <a:solidFill>
                <a:schemeClr val="bg2"/>
              </a:solidFill>
            </a:endParaRPr>
          </a:p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z="800" dirty="0" smtClean="0">
                <a:solidFill>
                  <a:schemeClr val="bg2"/>
                </a:solidFill>
              </a:rPr>
              <a:t>© </a:t>
            </a:r>
            <a:r>
              <a:rPr lang="de-DE" sz="800" dirty="0">
                <a:solidFill>
                  <a:schemeClr val="bg2"/>
                </a:solidFill>
              </a:rPr>
              <a:t>Fraunhofer </a:t>
            </a:r>
            <a:r>
              <a:rPr lang="de-DE" sz="800" dirty="0" smtClean="0">
                <a:solidFill>
                  <a:schemeClr val="bg2"/>
                </a:solidFill>
              </a:rPr>
              <a:t>IOSB</a:t>
            </a:r>
            <a:endParaRPr lang="de-DE" sz="800" dirty="0">
              <a:solidFill>
                <a:schemeClr val="bg2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477838" y="6165380"/>
            <a:ext cx="112331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18" name="Gruppieren 17"/>
          <p:cNvGrpSpPr/>
          <p:nvPr userDrawn="1"/>
        </p:nvGrpSpPr>
        <p:grpSpPr>
          <a:xfrm>
            <a:off x="0" y="6993540"/>
            <a:ext cx="5832150" cy="324000"/>
            <a:chOff x="0" y="7101510"/>
            <a:chExt cx="5832150" cy="324000"/>
          </a:xfrm>
        </p:grpSpPr>
        <p:sp>
          <p:nvSpPr>
            <p:cNvPr id="19" name="Rechteck 18"/>
            <p:cNvSpPr/>
            <p:nvPr userDrawn="1"/>
          </p:nvSpPr>
          <p:spPr>
            <a:xfrm>
              <a:off x="0" y="7101510"/>
              <a:ext cx="180000" cy="324000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R 23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G 156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B 125</a:t>
              </a:r>
              <a:endParaRPr lang="de-DE" sz="9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hteck 19"/>
            <p:cNvSpPr/>
            <p:nvPr userDrawn="1"/>
          </p:nvSpPr>
          <p:spPr>
            <a:xfrm>
              <a:off x="942025" y="7101510"/>
              <a:ext cx="180000" cy="324000"/>
            </a:xfrm>
            <a:prstGeom prst="rect">
              <a:avLst/>
            </a:prstGeom>
            <a:solidFill>
              <a:srgbClr val="F294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R 242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G 148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B 0</a:t>
              </a:r>
              <a:endParaRPr lang="de-DE" sz="9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hteck 20"/>
            <p:cNvSpPr/>
            <p:nvPr userDrawn="1"/>
          </p:nvSpPr>
          <p:spPr>
            <a:xfrm>
              <a:off x="1884050" y="7101510"/>
              <a:ext cx="180000" cy="324000"/>
            </a:xfrm>
            <a:prstGeom prst="rect">
              <a:avLst/>
            </a:prstGeom>
            <a:solidFill>
              <a:srgbClr val="1F82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R 31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G 130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B 192</a:t>
              </a:r>
              <a:endParaRPr lang="de-DE" sz="9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hteck 21"/>
            <p:cNvSpPr/>
            <p:nvPr userDrawn="1"/>
          </p:nvSpPr>
          <p:spPr>
            <a:xfrm>
              <a:off x="2826075" y="7101510"/>
              <a:ext cx="180000" cy="324000"/>
            </a:xfrm>
            <a:prstGeom prst="rect">
              <a:avLst/>
            </a:prstGeom>
            <a:solidFill>
              <a:srgbClr val="E2001A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R 226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G 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B 26</a:t>
              </a:r>
              <a:endParaRPr lang="de-DE" sz="9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3768100" y="7101510"/>
              <a:ext cx="180000" cy="324000"/>
            </a:xfrm>
            <a:prstGeom prst="rect">
              <a:avLst/>
            </a:prstGeom>
            <a:solidFill>
              <a:srgbClr val="B1C8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R 95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G 200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B 0</a:t>
              </a:r>
              <a:endParaRPr lang="de-DE" sz="9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hteck 23"/>
            <p:cNvSpPr/>
            <p:nvPr userDrawn="1"/>
          </p:nvSpPr>
          <p:spPr>
            <a:xfrm>
              <a:off x="4710125" y="7101510"/>
              <a:ext cx="180000" cy="324000"/>
            </a:xfrm>
            <a:prstGeom prst="rect">
              <a:avLst/>
            </a:prstGeom>
            <a:solidFill>
              <a:srgbClr val="FEEFD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R 254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G 239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B 214</a:t>
              </a:r>
              <a:endParaRPr lang="de-DE" sz="9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5652150" y="7101510"/>
              <a:ext cx="180000" cy="3240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R 225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G 227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 smtClean="0">
                  <a:solidFill>
                    <a:schemeClr val="tx1"/>
                  </a:solidFill>
                </a:rPr>
                <a:t>B 227</a:t>
              </a:r>
              <a:endParaRPr lang="de-DE" sz="9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23" descr="umsicht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1670" y="6309320"/>
            <a:ext cx="1441450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12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0" r:id="rId2"/>
    <p:sldLayoutId id="2147483679" r:id="rId3"/>
    <p:sldLayoutId id="2147483674" r:id="rId4"/>
    <p:sldLayoutId id="2147483685" r:id="rId5"/>
  </p:sldLayoutIdLst>
  <p:timing>
    <p:tnLst>
      <p:par>
        <p:cTn id="1" dur="indefinite" restart="never" nodeType="tmRoot"/>
      </p:par>
    </p:tnLst>
  </p:timing>
  <p:hf hdr="0" dt="0"/>
  <p:txStyles>
    <p:titleStyle>
      <a:lvl1pPr marL="0" indent="0" algn="l" defTabSz="5040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6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08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44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80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12" Type="http://schemas.openxmlformats.org/officeDocument/2006/relationships/image" Target="../media/image38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g"/><Relationship Id="rId11" Type="http://schemas.openxmlformats.org/officeDocument/2006/relationships/image" Target="../media/image37.jpeg"/><Relationship Id="rId5" Type="http://schemas.openxmlformats.org/officeDocument/2006/relationships/image" Target="../media/image31.jpg"/><Relationship Id="rId10" Type="http://schemas.openxmlformats.org/officeDocument/2006/relationships/image" Target="../media/image36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ALLGEMEINE TITELFOLIE / </a:t>
            </a:r>
            <a:r>
              <a:rPr lang="en-US" dirty="0" err="1"/>
              <a:t>Titel</a:t>
            </a:r>
            <a:r>
              <a:rPr lang="en-US" dirty="0"/>
              <a:t> HIER EINFÜGEN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Name des </a:t>
            </a:r>
            <a:r>
              <a:rPr lang="en-US" dirty="0" err="1"/>
              <a:t>Vortragenden</a:t>
            </a:r>
            <a:endParaRPr lang="en-US" dirty="0"/>
          </a:p>
          <a:p>
            <a:r>
              <a:rPr lang="en-US" dirty="0"/>
              <a:t>Ort, Datum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offen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</a:t>
            </a:fld>
            <a:endParaRPr lang="de-DE" dirty="0"/>
          </a:p>
        </p:txBody>
      </p:sp>
      <p:grpSp>
        <p:nvGrpSpPr>
          <p:cNvPr id="7" name="Group 1"/>
          <p:cNvGrpSpPr/>
          <p:nvPr/>
        </p:nvGrpSpPr>
        <p:grpSpPr>
          <a:xfrm>
            <a:off x="3391488" y="4804855"/>
            <a:ext cx="1610640" cy="1037880"/>
            <a:chOff x="458280" y="4971240"/>
            <a:chExt cx="1610640" cy="1037880"/>
          </a:xfrm>
        </p:grpSpPr>
        <p:pic>
          <p:nvPicPr>
            <p:cNvPr id="8" name="Grafik 18"/>
            <p:cNvPicPr/>
            <p:nvPr/>
          </p:nvPicPr>
          <p:blipFill>
            <a:blip r:embed="rId2"/>
            <a:stretch/>
          </p:blipFill>
          <p:spPr>
            <a:xfrm>
              <a:off x="458280" y="4971240"/>
              <a:ext cx="1610640" cy="100224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9" name="CustomShape 2"/>
            <p:cNvSpPr/>
            <p:nvPr/>
          </p:nvSpPr>
          <p:spPr>
            <a:xfrm>
              <a:off x="547920" y="5706000"/>
              <a:ext cx="126396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400" b="0" strike="noStrike" spc="-1" dirty="0">
                  <a:solidFill>
                    <a:srgbClr val="FFFFFF"/>
                  </a:solidFill>
                  <a:latin typeface="Frutiger LT Com 55 Roman"/>
                  <a:ea typeface="DejaVu Sans"/>
                </a:rPr>
                <a:t>Ettlingen</a:t>
              </a:r>
              <a:endParaRPr lang="de-DE" sz="1400" b="0" strike="noStrike" spc="-1" dirty="0">
                <a:latin typeface="Arial"/>
              </a:endParaRPr>
            </a:p>
          </p:txBody>
        </p:sp>
      </p:grpSp>
      <p:grpSp>
        <p:nvGrpSpPr>
          <p:cNvPr id="10" name="Group 6"/>
          <p:cNvGrpSpPr/>
          <p:nvPr/>
        </p:nvGrpSpPr>
        <p:grpSpPr>
          <a:xfrm>
            <a:off x="1475578" y="4800355"/>
            <a:ext cx="1604520" cy="1046880"/>
            <a:chOff x="2176920" y="4969800"/>
            <a:chExt cx="1604520" cy="1046880"/>
          </a:xfrm>
        </p:grpSpPr>
        <p:pic>
          <p:nvPicPr>
            <p:cNvPr id="11" name="Grafik 19"/>
            <p:cNvPicPr/>
            <p:nvPr/>
          </p:nvPicPr>
          <p:blipFill>
            <a:blip r:embed="rId3"/>
            <a:stretch/>
          </p:blipFill>
          <p:spPr>
            <a:xfrm>
              <a:off x="2176920" y="4969800"/>
              <a:ext cx="1604520" cy="99828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12" name="CustomShape 7"/>
            <p:cNvSpPr/>
            <p:nvPr/>
          </p:nvSpPr>
          <p:spPr>
            <a:xfrm>
              <a:off x="2266560" y="5713560"/>
              <a:ext cx="981384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400" b="0" strike="noStrike" spc="-1" dirty="0">
                  <a:solidFill>
                    <a:srgbClr val="FFFFFF"/>
                  </a:solidFill>
                  <a:latin typeface="Frutiger LT Com 55 Roman"/>
                  <a:ea typeface="DejaVu Sans"/>
                </a:rPr>
                <a:t>Karlsruhe</a:t>
              </a:r>
              <a:endParaRPr lang="de-DE" sz="1400" b="0" strike="noStrike" spc="-1" dirty="0">
                <a:latin typeface="Arial"/>
              </a:endParaRPr>
            </a:p>
          </p:txBody>
        </p:sp>
      </p:grpSp>
      <p:grpSp>
        <p:nvGrpSpPr>
          <p:cNvPr id="13" name="Group 8"/>
          <p:cNvGrpSpPr/>
          <p:nvPr/>
        </p:nvGrpSpPr>
        <p:grpSpPr>
          <a:xfrm>
            <a:off x="5329889" y="4802515"/>
            <a:ext cx="1576818" cy="1042560"/>
            <a:chOff x="3892491" y="4966560"/>
            <a:chExt cx="1576818" cy="1042560"/>
          </a:xfrm>
        </p:grpSpPr>
        <p:pic>
          <p:nvPicPr>
            <p:cNvPr id="14" name="Grafik 17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491" y="4966560"/>
              <a:ext cx="1576818" cy="100152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15" name="CustomShape 9"/>
            <p:cNvSpPr/>
            <p:nvPr/>
          </p:nvSpPr>
          <p:spPr>
            <a:xfrm>
              <a:off x="3967560" y="5706000"/>
              <a:ext cx="147348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400" b="0" strike="noStrike" spc="-1" dirty="0">
                  <a:solidFill>
                    <a:srgbClr val="FFFFFF"/>
                  </a:solidFill>
                  <a:latin typeface="Frutiger LT Com 55 Roman"/>
                  <a:ea typeface="DejaVu Sans"/>
                </a:rPr>
                <a:t>Ilmenau</a:t>
              </a:r>
              <a:endParaRPr lang="de-DE" sz="1400" b="0" strike="noStrike" spc="-1" dirty="0">
                <a:latin typeface="Arial"/>
              </a:endParaRPr>
            </a:p>
          </p:txBody>
        </p:sp>
      </p:grpSp>
      <p:grpSp>
        <p:nvGrpSpPr>
          <p:cNvPr id="16" name="Group 10"/>
          <p:cNvGrpSpPr/>
          <p:nvPr/>
        </p:nvGrpSpPr>
        <p:grpSpPr>
          <a:xfrm>
            <a:off x="7234468" y="4802155"/>
            <a:ext cx="1512000" cy="1043280"/>
            <a:chOff x="5591520" y="4965840"/>
            <a:chExt cx="1512000" cy="1043280"/>
          </a:xfrm>
        </p:grpSpPr>
        <p:pic>
          <p:nvPicPr>
            <p:cNvPr id="17" name="Grafik 24"/>
            <p:cNvPicPr/>
            <p:nvPr/>
          </p:nvPicPr>
          <p:blipFill>
            <a:blip r:embed="rId5"/>
            <a:stretch/>
          </p:blipFill>
          <p:spPr>
            <a:xfrm>
              <a:off x="5591520" y="4965840"/>
              <a:ext cx="1512000" cy="100728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18" name="CustomShape 11"/>
            <p:cNvSpPr/>
            <p:nvPr/>
          </p:nvSpPr>
          <p:spPr>
            <a:xfrm>
              <a:off x="5666400" y="5706000"/>
              <a:ext cx="1220288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400" b="0" strike="noStrike" spc="-1" dirty="0">
                  <a:solidFill>
                    <a:srgbClr val="FFFFFF"/>
                  </a:solidFill>
                  <a:latin typeface="Frutiger LT Com 55 Roman"/>
                  <a:ea typeface="DejaVu Sans"/>
                </a:rPr>
                <a:t>Lemgo</a:t>
              </a:r>
              <a:endParaRPr lang="de-DE" sz="1400" b="0" strike="noStrike" spc="-1" dirty="0">
                <a:latin typeface="Arial"/>
              </a:endParaRPr>
            </a:p>
          </p:txBody>
        </p:sp>
      </p:grpSp>
      <p:grpSp>
        <p:nvGrpSpPr>
          <p:cNvPr id="19" name="Group 12"/>
          <p:cNvGrpSpPr/>
          <p:nvPr/>
        </p:nvGrpSpPr>
        <p:grpSpPr>
          <a:xfrm>
            <a:off x="9057856" y="4801075"/>
            <a:ext cx="1481400" cy="1045440"/>
            <a:chOff x="7210800" y="4963680"/>
            <a:chExt cx="1481400" cy="1045440"/>
          </a:xfrm>
        </p:grpSpPr>
        <p:pic>
          <p:nvPicPr>
            <p:cNvPr id="20" name="Grafik 27"/>
            <p:cNvPicPr/>
            <p:nvPr/>
          </p:nvPicPr>
          <p:blipFill>
            <a:blip r:embed="rId6"/>
            <a:srcRect l="9281" r="2609"/>
            <a:stretch/>
          </p:blipFill>
          <p:spPr>
            <a:xfrm>
              <a:off x="7210800" y="4963680"/>
              <a:ext cx="1481400" cy="999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CustomShape 13"/>
            <p:cNvSpPr/>
            <p:nvPr/>
          </p:nvSpPr>
          <p:spPr>
            <a:xfrm>
              <a:off x="7280640" y="5706000"/>
              <a:ext cx="1107784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400" b="0" strike="noStrike" spc="-1" dirty="0">
                  <a:solidFill>
                    <a:srgbClr val="FFFFFF"/>
                  </a:solidFill>
                  <a:latin typeface="Frutiger LT Com 55 Roman"/>
                  <a:ea typeface="DejaVu Sans"/>
                </a:rPr>
                <a:t>Görlitz</a:t>
              </a:r>
              <a:endParaRPr lang="de-DE" sz="1400" b="0" strike="noStrike" spc="-1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444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Geschäftsfelder und Ansprechpartner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10</a:t>
            </a:fld>
            <a:endParaRPr lang="de-DE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1523207" y="447099"/>
            <a:ext cx="9143999" cy="6013462"/>
            <a:chOff x="1486694" y="447099"/>
            <a:chExt cx="9143999" cy="6013462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6694" y="447099"/>
              <a:ext cx="9143999" cy="6013462"/>
            </a:xfrm>
            <a:prstGeom prst="rect">
              <a:avLst/>
            </a:prstGeom>
          </p:spPr>
        </p:pic>
        <p:sp>
          <p:nvSpPr>
            <p:cNvPr id="7" name="Textfeld 6"/>
            <p:cNvSpPr txBox="1"/>
            <p:nvPr/>
          </p:nvSpPr>
          <p:spPr>
            <a:xfrm>
              <a:off x="5554181" y="3993972"/>
              <a:ext cx="1263546" cy="21544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de-DE" sz="800" dirty="0" smtClean="0"/>
                <a:t>Prof. Dr. Thomas Längle</a:t>
              </a:r>
              <a:endParaRPr lang="de-DE" sz="800" dirty="0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5554181" y="5477123"/>
              <a:ext cx="1214227" cy="21544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de-DE" sz="800" dirty="0" smtClean="0"/>
                <a:t>Henning Schulte</a:t>
              </a:r>
              <a:endParaRPr lang="de-DE" sz="800" dirty="0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2260646" y="3993969"/>
              <a:ext cx="1558925" cy="21544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de-DE" sz="800" dirty="0"/>
                <a:t>Dr. Thomas Usländer</a:t>
              </a: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2260646" y="5477123"/>
              <a:ext cx="1558925" cy="21544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de-DE" sz="800" dirty="0" smtClean="0"/>
                <a:t>Dr. Olaf Sauer</a:t>
              </a:r>
              <a:endParaRPr lang="de-DE" sz="800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8939014" y="3992844"/>
              <a:ext cx="962121" cy="21544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de-DE" sz="800" dirty="0" smtClean="0"/>
                <a:t>Dr. Michael Arens</a:t>
              </a:r>
              <a:endParaRPr lang="de-DE" sz="800" dirty="0"/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8939014" y="5477123"/>
              <a:ext cx="1064444" cy="21544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de-DE" sz="800" dirty="0" smtClean="0"/>
                <a:t>Dr. Jürgen Geisler</a:t>
              </a:r>
              <a:endParaRPr lang="de-DE" sz="800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7229386" y="4011305"/>
              <a:ext cx="1092330" cy="33855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de-DE" sz="800" dirty="0" smtClean="0"/>
                <a:t>Prof. Dr. Thomas Rauschenbach</a:t>
              </a:r>
              <a:endParaRPr lang="de-DE" sz="800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897893" y="4002607"/>
              <a:ext cx="1038007" cy="33855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de-DE" sz="800" dirty="0" smtClean="0"/>
                <a:t>Prof. Dr. </a:t>
              </a:r>
              <a:r>
                <a:rPr lang="de-DE" sz="800" dirty="0"/>
                <a:t>Peter </a:t>
              </a:r>
              <a:r>
                <a:rPr lang="de-DE" sz="800" dirty="0" smtClean="0"/>
                <a:t/>
              </a:r>
              <a:br>
                <a:rPr lang="de-DE" sz="800" dirty="0" smtClean="0"/>
              </a:br>
              <a:r>
                <a:rPr lang="de-DE" sz="800" dirty="0" smtClean="0"/>
                <a:t>Bretschneider</a:t>
              </a:r>
              <a:endParaRPr lang="de-DE" sz="800" dirty="0"/>
            </a:p>
          </p:txBody>
        </p:sp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054" y="2906731"/>
              <a:ext cx="948047" cy="1089639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7893" y="2906731"/>
              <a:ext cx="948047" cy="1089638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4181" y="2906731"/>
              <a:ext cx="948047" cy="1089638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014" y="2906731"/>
              <a:ext cx="948047" cy="1089638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0646" y="4381569"/>
              <a:ext cx="948047" cy="1089638"/>
            </a:xfrm>
            <a:prstGeom prst="rect">
              <a:avLst/>
            </a:prstGeom>
          </p:spPr>
        </p:pic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978" y="2912647"/>
              <a:ext cx="948047" cy="1089638"/>
            </a:xfrm>
            <a:prstGeom prst="rect">
              <a:avLst/>
            </a:prstGeom>
          </p:spPr>
        </p:pic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773" y="4381569"/>
              <a:ext cx="948047" cy="1089638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5606" y="4381569"/>
              <a:ext cx="948047" cy="1089638"/>
            </a:xfrm>
            <a:prstGeom prst="rect">
              <a:avLst/>
            </a:prstGeom>
          </p:spPr>
        </p:pic>
        <p:grpSp>
          <p:nvGrpSpPr>
            <p:cNvPr id="24" name="Gruppieren 23"/>
            <p:cNvGrpSpPr/>
            <p:nvPr/>
          </p:nvGrpSpPr>
          <p:grpSpPr>
            <a:xfrm>
              <a:off x="7237081" y="4385357"/>
              <a:ext cx="1027939" cy="1420879"/>
              <a:chOff x="-1306959" y="3225412"/>
              <a:chExt cx="1027939" cy="1420879"/>
            </a:xfrm>
          </p:grpSpPr>
          <p:sp>
            <p:nvSpPr>
              <p:cNvPr id="25" name="Textfeld 24"/>
              <p:cNvSpPr txBox="1"/>
              <p:nvPr/>
            </p:nvSpPr>
            <p:spPr>
              <a:xfrm>
                <a:off x="-1306959" y="4307737"/>
                <a:ext cx="1027939" cy="338554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de-DE" sz="800" dirty="0" smtClean="0"/>
                  <a:t>Dr. Elisabeth </a:t>
                </a:r>
                <a:r>
                  <a:rPr lang="de-DE" sz="800" dirty="0" err="1" smtClean="0"/>
                  <a:t>Peinsipp-Byma</a:t>
                </a:r>
                <a:endParaRPr lang="de-DE" sz="800" dirty="0"/>
              </a:p>
            </p:txBody>
          </p:sp>
          <p:pic>
            <p:nvPicPr>
              <p:cNvPr id="26" name="Grafik 2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06959" y="3225412"/>
                <a:ext cx="948046" cy="1082062"/>
              </a:xfrm>
              <a:prstGeom prst="rect">
                <a:avLst/>
              </a:prstGeom>
            </p:spPr>
          </p:pic>
        </p:grpSp>
        <p:grpSp>
          <p:nvGrpSpPr>
            <p:cNvPr id="27" name="Gruppieren 26"/>
            <p:cNvGrpSpPr/>
            <p:nvPr/>
          </p:nvGrpSpPr>
          <p:grpSpPr>
            <a:xfrm>
              <a:off x="3877586" y="4381569"/>
              <a:ext cx="1332329" cy="1310998"/>
              <a:chOff x="2390892" y="4403798"/>
              <a:chExt cx="1332329" cy="1310998"/>
            </a:xfrm>
          </p:grpSpPr>
          <p:sp>
            <p:nvSpPr>
              <p:cNvPr id="28" name="Textfeld 27"/>
              <p:cNvSpPr txBox="1"/>
              <p:nvPr/>
            </p:nvSpPr>
            <p:spPr>
              <a:xfrm>
                <a:off x="2390892" y="5499352"/>
                <a:ext cx="1332329" cy="215444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de-DE" sz="800" dirty="0" smtClean="0"/>
                  <a:t>Dr. Jürgen </a:t>
                </a:r>
                <a:r>
                  <a:rPr lang="de-DE" sz="800" dirty="0" err="1"/>
                  <a:t>Moßgraber</a:t>
                </a:r>
                <a:endParaRPr lang="de-DE" sz="800" dirty="0"/>
              </a:p>
            </p:txBody>
          </p:sp>
          <p:pic>
            <p:nvPicPr>
              <p:cNvPr id="29" name="Grafik 28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7484" y="4403798"/>
                <a:ext cx="948046" cy="10896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9414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Ausgewählte Projektbeispiele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11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00"/>
            <a:ext cx="12190412" cy="6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4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3" b="27388"/>
          <a:stretch/>
        </p:blipFill>
        <p:spPr>
          <a:xfrm>
            <a:off x="-22515" y="-1824262"/>
            <a:ext cx="12212927" cy="8682262"/>
          </a:xfrm>
          <a:prstGeom prst="rect">
            <a:avLst/>
          </a:prstGeom>
          <a:effectLst/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12</a:t>
            </a:fld>
            <a:endParaRPr lang="de-DE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333048"/>
              </p:ext>
            </p:extLst>
          </p:nvPr>
        </p:nvGraphicFramePr>
        <p:xfrm>
          <a:off x="7031310" y="4198547"/>
          <a:ext cx="3962400" cy="29688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5184">
                <a:tc>
                  <a:txBody>
                    <a:bodyPr/>
                    <a:lstStyle/>
                    <a:p>
                      <a:endParaRPr lang="de-DE" sz="5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6707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670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6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9">
                <a:tc>
                  <a:txBody>
                    <a:bodyPr/>
                    <a:lstStyle/>
                    <a:p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67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Tx/>
                      </a:pPr>
                      <a:r>
                        <a:rPr lang="de-DE" sz="1800" b="1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Machine</a:t>
                      </a:r>
                      <a:r>
                        <a:rPr lang="de-DE" sz="1800" b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 Learning in der Produktion</a:t>
                      </a:r>
                      <a:endParaRPr lang="de-DE" sz="1800" b="1" kern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72000" marB="72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670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6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2839">
                <a:tc>
                  <a:txBody>
                    <a:bodyPr/>
                    <a:lstStyle/>
                    <a:p>
                      <a:endParaRPr lang="de-DE" sz="2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288000" marB="198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67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Wir kombinieren Sensorik, sichere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Vernet-zung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und maschinelles Lernen, um die An-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lagenverfügbarkeit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zu verbessern, Ursachen für Qualitätsprobleme zu ermitteln oder unreife, nicht völlig verstandene Prozesse robust zu regeln und weiterzuentwickeln.</a:t>
                      </a:r>
                      <a:endParaRPr lang="de-DE" sz="2400" b="0" baseline="300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288000" marB="360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670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6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45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7" b="13147"/>
          <a:stretch/>
        </p:blipFill>
        <p:spPr>
          <a:xfrm>
            <a:off x="-25474" y="-603448"/>
            <a:ext cx="12215887" cy="7488832"/>
          </a:xfrm>
          <a:prstGeom prst="rect">
            <a:avLst/>
          </a:prstGeom>
          <a:effectLst/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13</a:t>
            </a:fld>
            <a:endParaRPr lang="de-DE" dirty="0"/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753693"/>
              </p:ext>
            </p:extLst>
          </p:nvPr>
        </p:nvGraphicFramePr>
        <p:xfrm>
          <a:off x="7031310" y="4198547"/>
          <a:ext cx="3962400" cy="29383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5184">
                <a:tc>
                  <a:txBody>
                    <a:bodyPr/>
                    <a:lstStyle/>
                    <a:p>
                      <a:endParaRPr lang="de-DE" sz="5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3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9">
                <a:tc>
                  <a:txBody>
                    <a:bodyPr/>
                    <a:lstStyle/>
                    <a:p>
                      <a:endParaRPr lang="de-DE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3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Tx/>
                      </a:pPr>
                      <a:r>
                        <a:rPr lang="de-DE" sz="1800" b="1" dirty="0" smtClean="0">
                          <a:solidFill>
                            <a:schemeClr val="bg1"/>
                          </a:solidFill>
                          <a:latin typeface="Frutiger LT Com 45 Light" panose="020B0303030504020204" pitchFamily="34" charset="0"/>
                        </a:rPr>
                        <a:t>Autonome Robotersysteme</a:t>
                      </a:r>
                      <a:endParaRPr lang="de-DE" sz="1800" b="1" kern="0" dirty="0">
                        <a:solidFill>
                          <a:schemeClr val="bg1"/>
                        </a:solidFill>
                        <a:latin typeface="Frutiger LT Com 45 Light" panose="020B0303030504020204" pitchFamily="34" charset="0"/>
                      </a:endParaRPr>
                    </a:p>
                  </a:txBody>
                  <a:tcPr marL="0" marR="0" marT="72000" marB="72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3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2839">
                <a:tc>
                  <a:txBody>
                    <a:bodyPr/>
                    <a:lstStyle/>
                    <a:p>
                      <a:endParaRPr lang="de-DE" sz="2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288000" marB="198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Von der Umweltwahrnehmung bis zur Bewegungsplanung: Wir forschen an Maschinen, die möglichst eigenständig agieren, unter anderem im Kompetenz-zentrum ROBDEKON – Roboter für die Dekontamination in menschenfeindlichen Umgebungen.</a:t>
                      </a:r>
                    </a:p>
                  </a:txBody>
                  <a:tcPr marL="0" marR="0" marT="288000" marB="360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3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57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offen</a:t>
            </a:r>
            <a:endParaRPr lang="de-DE" dirty="0"/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8" r="12577" b="14250"/>
          <a:stretch/>
        </p:blipFill>
        <p:spPr/>
      </p:pic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14</a:t>
            </a:fld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188014"/>
              </p:ext>
            </p:extLst>
          </p:nvPr>
        </p:nvGraphicFramePr>
        <p:xfrm>
          <a:off x="7031310" y="4198547"/>
          <a:ext cx="3962400" cy="31822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5184">
                <a:tc>
                  <a:txBody>
                    <a:bodyPr/>
                    <a:lstStyle/>
                    <a:p>
                      <a:endParaRPr lang="de-DE" sz="5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9724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972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97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9">
                <a:tc>
                  <a:txBody>
                    <a:bodyPr/>
                    <a:lstStyle/>
                    <a:p>
                      <a:endParaRPr lang="de-DE" sz="18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97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 smtClean="0">
                          <a:solidFill>
                            <a:schemeClr val="bg1"/>
                          </a:solidFill>
                          <a:latin typeface="Frutiger LT Com 45 Light" panose="020B0303030504020204" pitchFamily="34" charset="0"/>
                        </a:rPr>
                        <a:t>Sortiersysteme für Schüttgut</a:t>
                      </a:r>
                      <a:endParaRPr lang="de-DE" sz="1800" b="1" kern="0" dirty="0" smtClean="0">
                        <a:solidFill>
                          <a:schemeClr val="bg1"/>
                        </a:solidFill>
                        <a:latin typeface="Frutiger LT Com 45 Light" panose="020B0303030504020204" pitchFamily="34" charset="0"/>
                      </a:endParaRPr>
                    </a:p>
                  </a:txBody>
                  <a:tcPr marL="0" marR="0" marT="72000" marB="72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972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97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2839">
                <a:tc>
                  <a:txBody>
                    <a:bodyPr/>
                    <a:lstStyle/>
                    <a:p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288000" marB="198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972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Schnelle Sensoren, lernende Auswerte-algorithmen und Druckluftdüsen: Mit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dieser Kombination können wir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schüttbare</a:t>
                      </a:r>
                      <a:endParaRPr lang="de-DE" sz="2400" b="0" baseline="30000" dirty="0" smtClean="0">
                        <a:solidFill>
                          <a:schemeClr val="bg1"/>
                        </a:solidFill>
                        <a:latin typeface="+mj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Produkte nach Qualität sortieren, Fremd-körper von Lebensmitteln trennen oder Bauschutt in recyclingfähige Fraktionen rückführen.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</a:p>
                  </a:txBody>
                  <a:tcPr marL="0" marR="0" marT="288000" marB="360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972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97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6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73546" y="-17811"/>
            <a:ext cx="13112994" cy="6910902"/>
          </a:xfrm>
          <a:prstGeom prst="rect">
            <a:avLst/>
          </a:prstGeom>
          <a:effectLst/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15</a:t>
            </a:fld>
            <a:endParaRPr lang="de-DE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92150"/>
              </p:ext>
            </p:extLst>
          </p:nvPr>
        </p:nvGraphicFramePr>
        <p:xfrm>
          <a:off x="7031310" y="4198547"/>
          <a:ext cx="3962400" cy="26945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5184">
                <a:tc>
                  <a:txBody>
                    <a:bodyPr/>
                    <a:lstStyle/>
                    <a:p>
                      <a:endParaRPr lang="de-DE" sz="5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9">
                <a:tc>
                  <a:txBody>
                    <a:bodyPr/>
                    <a:lstStyle/>
                    <a:p>
                      <a:endParaRPr lang="de-DE" sz="18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 smtClean="0">
                          <a:solidFill>
                            <a:schemeClr val="bg1"/>
                          </a:solidFill>
                          <a:latin typeface="Frutiger LT Com 45 Light" panose="020B0303030504020204" pitchFamily="34" charset="0"/>
                        </a:rPr>
                        <a:t>Adaptive Lernspiele</a:t>
                      </a:r>
                      <a:endParaRPr lang="de-DE" sz="1800" b="1" kern="0" dirty="0" smtClean="0">
                        <a:solidFill>
                          <a:schemeClr val="bg1"/>
                        </a:solidFill>
                        <a:latin typeface="Frutiger LT Com 45 Light" panose="020B0303030504020204" pitchFamily="34" charset="0"/>
                      </a:endParaRPr>
                    </a:p>
                  </a:txBody>
                  <a:tcPr marL="0" marR="0" marT="72000" marB="72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2839">
                <a:tc>
                  <a:txBody>
                    <a:bodyPr/>
                    <a:lstStyle/>
                    <a:p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288000" marB="198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»Lost Earth 2307« vermittelt Lerninhalte in motivierender Weise. Entwickelt zunächst für Luftbildauswerter, lässt sich die Plattform auf jedes Thema anpassen und dient zudem der Erforschung neuer Interaktions- und Unterstützungsmechanismen.</a:t>
                      </a:r>
                    </a:p>
                  </a:txBody>
                  <a:tcPr marL="0" marR="0" marT="288000" marB="360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27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371" r="6603" b="-371"/>
          <a:stretch/>
        </p:blipFill>
        <p:spPr>
          <a:xfrm>
            <a:off x="-1" y="-2305000"/>
            <a:ext cx="12190413" cy="9216672"/>
          </a:xfrm>
          <a:prstGeom prst="rect">
            <a:avLst/>
          </a:prstGeom>
          <a:effectLst/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16</a:t>
            </a:fld>
            <a:endParaRPr lang="de-DE" dirty="0"/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92311"/>
              </p:ext>
            </p:extLst>
          </p:nvPr>
        </p:nvGraphicFramePr>
        <p:xfrm>
          <a:off x="7031310" y="4197600"/>
          <a:ext cx="3962400" cy="29383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5184">
                <a:tc>
                  <a:txBody>
                    <a:bodyPr/>
                    <a:lstStyle/>
                    <a:p>
                      <a:endParaRPr lang="de-DE" sz="5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B8DF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B8D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B8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9">
                <a:tc>
                  <a:txBody>
                    <a:bodyPr/>
                    <a:lstStyle/>
                    <a:p>
                      <a:endParaRPr lang="de-DE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B8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Tx/>
                      </a:pPr>
                      <a:r>
                        <a:rPr lang="de-DE" sz="1800" b="1" dirty="0" smtClean="0">
                          <a:solidFill>
                            <a:schemeClr val="bg1"/>
                          </a:solidFill>
                          <a:latin typeface="Frutiger LT Com 45 Light" panose="020B0303030504020204" pitchFamily="34" charset="0"/>
                        </a:rPr>
                        <a:t>Cybersicherheit</a:t>
                      </a:r>
                      <a:endParaRPr lang="de-DE" sz="1800" b="1" kern="0" dirty="0">
                        <a:solidFill>
                          <a:schemeClr val="bg1"/>
                        </a:solidFill>
                        <a:latin typeface="Frutiger LT Com 45 Light" panose="020B0303030504020204" pitchFamily="34" charset="0"/>
                      </a:endParaRPr>
                    </a:p>
                  </a:txBody>
                  <a:tcPr marL="0" marR="0" marT="72000" marB="72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B8D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B8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2839">
                <a:tc>
                  <a:txBody>
                    <a:bodyPr/>
                    <a:lstStyle/>
                    <a:p>
                      <a:endParaRPr lang="de-DE" sz="2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288000" marB="198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B8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b="0" kern="1200" baseline="300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Wir forschen für die IT-Sicherheit von Pro-</a:t>
                      </a:r>
                      <a:r>
                        <a:rPr lang="de-DE" sz="2400" b="0" kern="1200" baseline="30000" dirty="0" err="1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duktionsanlagen</a:t>
                      </a:r>
                      <a:r>
                        <a:rPr lang="de-DE" sz="2400" b="0" kern="1200" baseline="300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und kritischen </a:t>
                      </a:r>
                      <a:r>
                        <a:rPr lang="de-DE" sz="2400" b="0" kern="1200" baseline="30000" dirty="0" err="1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Infrastruk-turen</a:t>
                      </a:r>
                      <a:r>
                        <a:rPr lang="de-DE" sz="2400" b="0" kern="1200" baseline="300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(Energie- und Wasserversorgung). Dazu entwickeln wir Demonstratoren und Testumgebungen und organisieren Trainings mit starkem Praxisbezug im Rahmen des Lernlabors Cybersicherheit.</a:t>
                      </a:r>
                    </a:p>
                  </a:txBody>
                  <a:tcPr marL="0" marR="0" marT="288000" marB="360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B8D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B8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88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2" r="-400" b="7863"/>
          <a:stretch/>
        </p:blipFill>
        <p:spPr>
          <a:xfrm flipH="1">
            <a:off x="-36513" y="-1323528"/>
            <a:ext cx="12226924" cy="9133723"/>
          </a:xfrm>
          <a:prstGeom prst="rect">
            <a:avLst/>
          </a:prstGeom>
          <a:effectLst/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17</a:t>
            </a:fld>
            <a:endParaRPr lang="de-DE" dirty="0"/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611721"/>
              </p:ext>
            </p:extLst>
          </p:nvPr>
        </p:nvGraphicFramePr>
        <p:xfrm>
          <a:off x="7031310" y="4198547"/>
          <a:ext cx="3962400" cy="26945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5184">
                <a:tc>
                  <a:txBody>
                    <a:bodyPr/>
                    <a:lstStyle/>
                    <a:p>
                      <a:endParaRPr lang="de-DE" sz="5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40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40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4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9">
                <a:tc>
                  <a:txBody>
                    <a:bodyPr/>
                    <a:lstStyle/>
                    <a:p>
                      <a:endParaRPr lang="de-DE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40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Tx/>
                      </a:pPr>
                      <a:r>
                        <a:rPr lang="de-DE" sz="1800" b="1" kern="0" dirty="0" smtClean="0">
                          <a:solidFill>
                            <a:schemeClr val="bg1"/>
                          </a:solidFill>
                          <a:latin typeface="Frutiger LT Com 45 Light" panose="020B0303030504020204" pitchFamily="34" charset="0"/>
                        </a:rPr>
                        <a:t>Laserquellen und -konverter</a:t>
                      </a:r>
                      <a:endParaRPr lang="de-DE" sz="1800" b="1" kern="0" dirty="0">
                        <a:solidFill>
                          <a:schemeClr val="bg1"/>
                        </a:solidFill>
                        <a:latin typeface="Frutiger LT Com 45 Light" panose="020B0303030504020204" pitchFamily="34" charset="0"/>
                      </a:endParaRPr>
                    </a:p>
                  </a:txBody>
                  <a:tcPr marL="0" marR="0" marT="72000" marB="72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40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4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2839">
                <a:tc>
                  <a:txBody>
                    <a:bodyPr/>
                    <a:lstStyle/>
                    <a:p>
                      <a:endParaRPr lang="de-DE" sz="2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288000" marB="198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4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Viele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optronische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Anwendungen nutzen spezifische Eigenschaften von Laserstrahlen. Wir entwickeln Laserquellen sowie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photonische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Materialien und Komponenten, um diese Charakteristika im infraroten Spektralbereich zu optimieren.</a:t>
                      </a:r>
                    </a:p>
                  </a:txBody>
                  <a:tcPr marL="0" marR="0" marT="288000" marB="360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40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4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58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r="12592" b="2791"/>
          <a:stretch/>
        </p:blipFill>
        <p:spPr>
          <a:xfrm>
            <a:off x="-1" y="-385218"/>
            <a:ext cx="12190413" cy="9142810"/>
          </a:xfrm>
          <a:prstGeom prst="rect">
            <a:avLst/>
          </a:prstGeom>
          <a:effectLst/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18</a:t>
            </a:fld>
            <a:endParaRPr lang="de-DE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305032"/>
              </p:ext>
            </p:extLst>
          </p:nvPr>
        </p:nvGraphicFramePr>
        <p:xfrm>
          <a:off x="7031310" y="4198547"/>
          <a:ext cx="3962400" cy="29383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5184">
                <a:tc>
                  <a:txBody>
                    <a:bodyPr/>
                    <a:lstStyle/>
                    <a:p>
                      <a:endParaRPr lang="de-DE" sz="5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9C7D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9C7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9C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9">
                <a:tc>
                  <a:txBody>
                    <a:bodyPr/>
                    <a:lstStyle/>
                    <a:p>
                      <a:endParaRPr lang="de-DE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9C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Tx/>
                      </a:pPr>
                      <a:r>
                        <a:rPr lang="de-DE" sz="1800" b="1" dirty="0" smtClean="0">
                          <a:solidFill>
                            <a:schemeClr val="bg1"/>
                          </a:solidFill>
                          <a:latin typeface="Frutiger LT Com 45 Light" panose="020B0303030504020204" pitchFamily="34" charset="0"/>
                        </a:rPr>
                        <a:t>Digitale Stadt-Infrastrukturen</a:t>
                      </a:r>
                      <a:endParaRPr lang="de-DE" sz="1800" b="1" kern="0" dirty="0">
                        <a:solidFill>
                          <a:schemeClr val="bg1"/>
                        </a:solidFill>
                        <a:latin typeface="Frutiger LT Com 45 Light" panose="020B0303030504020204" pitchFamily="34" charset="0"/>
                      </a:endParaRPr>
                    </a:p>
                  </a:txBody>
                  <a:tcPr marL="0" marR="0" marT="72000" marB="72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9C7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9C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2839">
                <a:tc>
                  <a:txBody>
                    <a:bodyPr/>
                    <a:lstStyle/>
                    <a:p>
                      <a:endParaRPr lang="de-DE" sz="2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288000" marB="198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9C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Wie kann das Internet der Dinge die Lebensqualität in Mittelstädten steigern? Lemgo Digital ist die Innovationsplattform des Fraunhofer IOSB-INA. In unserem Reallabor erforschen wir gemeinsam mit Partnern Lösungen für Städte und ihre Bewohner.</a:t>
                      </a:r>
                    </a:p>
                  </a:txBody>
                  <a:tcPr marL="0" marR="0" marT="288000" marB="360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9C7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9C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67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" t="3920" r="6490" b="12971"/>
          <a:stretch/>
        </p:blipFill>
        <p:spPr>
          <a:xfrm>
            <a:off x="-180529" y="-747464"/>
            <a:ext cx="12370941" cy="7632848"/>
          </a:xfrm>
          <a:prstGeom prst="rect">
            <a:avLst/>
          </a:prstGeom>
          <a:effectLst/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19</a:t>
            </a:fld>
            <a:endParaRPr lang="de-DE" dirty="0"/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584149"/>
              </p:ext>
            </p:extLst>
          </p:nvPr>
        </p:nvGraphicFramePr>
        <p:xfrm>
          <a:off x="7031310" y="4198547"/>
          <a:ext cx="3962400" cy="29383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5184">
                <a:tc>
                  <a:txBody>
                    <a:bodyPr/>
                    <a:lstStyle/>
                    <a:p>
                      <a:endParaRPr lang="de-DE" sz="5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82C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82C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82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9">
                <a:tc>
                  <a:txBody>
                    <a:bodyPr/>
                    <a:lstStyle/>
                    <a:p>
                      <a:endParaRPr lang="de-DE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82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Tx/>
                      </a:pPr>
                      <a:r>
                        <a:rPr lang="de-DE" sz="1800" dirty="0" smtClean="0">
                          <a:solidFill>
                            <a:schemeClr val="bg1"/>
                          </a:solidFill>
                        </a:rPr>
                        <a:t>Detektion von Minidrohnen</a:t>
                      </a:r>
                      <a:endParaRPr lang="de-DE" sz="1800" kern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72000" marB="72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82C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82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2839">
                <a:tc>
                  <a:txBody>
                    <a:bodyPr/>
                    <a:lstStyle/>
                    <a:p>
                      <a:endParaRPr lang="de-DE" sz="2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288000" marB="198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82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b="0" kern="1200" baseline="300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Unbemannte Flugsysteme früh erkennen, Gefährdungspotenziale einschätzen und Entscheidungshilfe bezüglich möglicher Maßnahmen leisten: Diese Ziele verfolgen wir unter anderem mit dem Modularen Drohnenerfassungs- und Assistenzsystem MODEAS. </a:t>
                      </a:r>
                    </a:p>
                  </a:txBody>
                  <a:tcPr marL="0" marR="0" marT="288000" marB="360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82C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82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45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Alternativ: TITELFOLIE MIT THEMENBILD / TITEL HIER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Name des </a:t>
            </a:r>
            <a:r>
              <a:rPr lang="en-US" dirty="0" err="1"/>
              <a:t>Vortragenden</a:t>
            </a:r>
            <a:endParaRPr lang="en-US" dirty="0"/>
          </a:p>
          <a:p>
            <a:r>
              <a:rPr lang="en-US" dirty="0"/>
              <a:t>Ort, </a:t>
            </a:r>
            <a:r>
              <a:rPr lang="en-US" dirty="0" smtClean="0"/>
              <a:t>Datum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offen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3824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20</a:t>
            </a:fld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77838" y="2996952"/>
            <a:ext cx="11233149" cy="3024436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Vielen Dank für Ihre Aufmerksamkeit!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55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offen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21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/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555476"/>
              </p:ext>
            </p:extLst>
          </p:nvPr>
        </p:nvGraphicFramePr>
        <p:xfrm>
          <a:off x="7031310" y="4198547"/>
          <a:ext cx="3962400" cy="29383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5184">
                <a:tc>
                  <a:txBody>
                    <a:bodyPr/>
                    <a:lstStyle/>
                    <a:p>
                      <a:endParaRPr lang="de-DE" sz="5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9">
                <a:tc>
                  <a:txBody>
                    <a:bodyPr/>
                    <a:lstStyle/>
                    <a:p>
                      <a:endParaRPr lang="de-DE" sz="18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marL="0" marR="0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dirty="0" smtClean="0">
                          <a:solidFill>
                            <a:schemeClr val="bg1"/>
                          </a:solidFill>
                          <a:latin typeface="Frutiger LT Com 45 Light" panose="020B0303030504020204" pitchFamily="34" charset="0"/>
                        </a:rPr>
                        <a:t>Überschrift möglichst 1-zeilig</a:t>
                      </a:r>
                      <a:endParaRPr lang="de-DE" sz="1800" b="1" kern="0" dirty="0" smtClean="0">
                        <a:solidFill>
                          <a:schemeClr val="bg1"/>
                        </a:solidFill>
                        <a:latin typeface="Frutiger LT Com 45 Light" panose="020B0303030504020204" pitchFamily="34" charset="0"/>
                      </a:endParaRPr>
                    </a:p>
                  </a:txBody>
                  <a:tcPr marL="0" marR="0" marT="72000" marB="72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2839">
                <a:tc>
                  <a:txBody>
                    <a:bodyPr/>
                    <a:lstStyle/>
                    <a:p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T="288000" marB="198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Lorem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ipsum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dolor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sit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amet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consectetuer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adipiscing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elit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.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Aenean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commodo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ligula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eget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dolor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.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Aenean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massa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. Cum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sociis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natoque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penatibus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et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magnis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dis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parturient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montes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nascetur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ridiculus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mus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.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Donec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quam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felis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ultricies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nec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pellentesque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eu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pretium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quis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sem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.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Nulla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consequat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massa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quis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de-DE" sz="2400" b="0" baseline="30000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enim</a:t>
                      </a:r>
                      <a:r>
                        <a:rPr lang="de-DE" sz="2400" b="0" baseline="30000" dirty="0" smtClean="0">
                          <a:solidFill>
                            <a:schemeClr val="bg1"/>
                          </a:solidFill>
                          <a:latin typeface="+mj-lt"/>
                        </a:rPr>
                        <a:t>. </a:t>
                      </a:r>
                    </a:p>
                  </a:txBody>
                  <a:tcPr marL="0" marR="0" marT="288000" marB="360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5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93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6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Graphische Elemente</a:t>
            </a:r>
            <a:br>
              <a:rPr lang="de-DE" smtClean="0"/>
            </a:br>
            <a:r>
              <a:rPr lang="de-DE" smtClean="0"/>
              <a:t>Kästen, Pfeile, Verbindungen und Linien (Auswahl)</a:t>
            </a:r>
            <a:endParaRPr lang="de-DE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Folgende Elemente können hier per Rechtsklick kopiert und an gewünschter Stelle in der neuen Präsentation per Rechtsklick wieder eingesetzt werden: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22</a:t>
            </a:fld>
            <a:endParaRPr lang="de-DE" dirty="0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622219" y="2703767"/>
            <a:ext cx="577775" cy="431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1390470" y="2703768"/>
            <a:ext cx="1441262" cy="7921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30"/>
          <p:cNvSpPr>
            <a:spLocks noChangeArrowheads="1"/>
          </p:cNvSpPr>
          <p:nvPr/>
        </p:nvSpPr>
        <p:spPr bwMode="auto">
          <a:xfrm>
            <a:off x="3022207" y="2703768"/>
            <a:ext cx="3073000" cy="639763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000" tIns="54000" rIns="72000" bIns="72000">
            <a:spAutoFit/>
          </a:bodyPr>
          <a:lstStyle/>
          <a:p>
            <a:pPr marL="215900" indent="-215900">
              <a:spcAft>
                <a:spcPts val="567"/>
              </a:spcAft>
              <a:buClr>
                <a:schemeClr val="tx2"/>
              </a:buClr>
            </a:pPr>
            <a:r>
              <a:rPr lang="de-DE" sz="1400" dirty="0"/>
              <a:t>Kasten gefüllt </a:t>
            </a:r>
          </a:p>
          <a:p>
            <a:pPr marL="215900" indent="-215900">
              <a:spcAft>
                <a:spcPts val="567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Grau</a:t>
            </a:r>
          </a:p>
        </p:txBody>
      </p:sp>
      <p:sp>
        <p:nvSpPr>
          <p:cNvPr id="35" name="AutoShape 16"/>
          <p:cNvSpPr>
            <a:spLocks noChangeArrowheads="1"/>
          </p:cNvSpPr>
          <p:nvPr/>
        </p:nvSpPr>
        <p:spPr bwMode="auto">
          <a:xfrm>
            <a:off x="7919536" y="3422905"/>
            <a:ext cx="383067" cy="576262"/>
          </a:xfrm>
          <a:prstGeom prst="leftArrow">
            <a:avLst>
              <a:gd name="adj1" fmla="val 47917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AutoShape 17"/>
          <p:cNvSpPr>
            <a:spLocks noChangeArrowheads="1"/>
          </p:cNvSpPr>
          <p:nvPr/>
        </p:nvSpPr>
        <p:spPr bwMode="auto">
          <a:xfrm>
            <a:off x="8687787" y="3422905"/>
            <a:ext cx="383066" cy="576262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AutoShape 18"/>
          <p:cNvSpPr>
            <a:spLocks noChangeArrowheads="1"/>
          </p:cNvSpPr>
          <p:nvPr/>
        </p:nvSpPr>
        <p:spPr bwMode="auto">
          <a:xfrm>
            <a:off x="9168207" y="3711831"/>
            <a:ext cx="766134" cy="287337"/>
          </a:xfrm>
          <a:prstGeom prst="upArrow">
            <a:avLst>
              <a:gd name="adj1" fmla="val 37500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AutoShape 19"/>
          <p:cNvSpPr>
            <a:spLocks noChangeArrowheads="1"/>
          </p:cNvSpPr>
          <p:nvPr/>
        </p:nvSpPr>
        <p:spPr bwMode="auto">
          <a:xfrm>
            <a:off x="10031695" y="3711831"/>
            <a:ext cx="768251" cy="287337"/>
          </a:xfrm>
          <a:prstGeom prst="downArrow">
            <a:avLst>
              <a:gd name="adj1" fmla="val 42704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AutoShape 20"/>
          <p:cNvSpPr>
            <a:spLocks noChangeArrowheads="1"/>
          </p:cNvSpPr>
          <p:nvPr/>
        </p:nvSpPr>
        <p:spPr bwMode="auto">
          <a:xfrm>
            <a:off x="6383036" y="3246189"/>
            <a:ext cx="575658" cy="287337"/>
          </a:xfrm>
          <a:prstGeom prst="leftArrow">
            <a:avLst>
              <a:gd name="adj1" fmla="val 53120"/>
              <a:gd name="adj2" fmla="val 51164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AutoShape 21"/>
          <p:cNvSpPr>
            <a:spLocks noChangeArrowheads="1"/>
          </p:cNvSpPr>
          <p:nvPr/>
        </p:nvSpPr>
        <p:spPr bwMode="auto">
          <a:xfrm>
            <a:off x="7151215" y="3246189"/>
            <a:ext cx="575658" cy="288925"/>
          </a:xfrm>
          <a:prstGeom prst="rightArrow">
            <a:avLst>
              <a:gd name="adj1" fmla="val 50000"/>
              <a:gd name="adj2" fmla="val 49402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Line 22"/>
          <p:cNvSpPr>
            <a:spLocks noChangeShapeType="1"/>
          </p:cNvSpPr>
          <p:nvPr/>
        </p:nvSpPr>
        <p:spPr bwMode="auto">
          <a:xfrm>
            <a:off x="6526750" y="2846642"/>
            <a:ext cx="431944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" name="Line 23"/>
          <p:cNvSpPr>
            <a:spLocks noChangeShapeType="1"/>
          </p:cNvSpPr>
          <p:nvPr/>
        </p:nvSpPr>
        <p:spPr bwMode="auto">
          <a:xfrm flipV="1">
            <a:off x="6526750" y="3068950"/>
            <a:ext cx="431944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" name="Line 24"/>
          <p:cNvSpPr>
            <a:spLocks noChangeShapeType="1"/>
          </p:cNvSpPr>
          <p:nvPr/>
        </p:nvSpPr>
        <p:spPr bwMode="auto">
          <a:xfrm flipH="1">
            <a:off x="7151214" y="2846642"/>
            <a:ext cx="431944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" name="Line 25"/>
          <p:cNvSpPr>
            <a:spLocks noChangeShapeType="1"/>
          </p:cNvSpPr>
          <p:nvPr/>
        </p:nvSpPr>
        <p:spPr bwMode="auto">
          <a:xfrm flipH="1">
            <a:off x="7151214" y="3068950"/>
            <a:ext cx="431944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" name="Line 26"/>
          <p:cNvSpPr>
            <a:spLocks noChangeShapeType="1"/>
          </p:cNvSpPr>
          <p:nvPr/>
        </p:nvSpPr>
        <p:spPr bwMode="auto">
          <a:xfrm>
            <a:off x="6575628" y="3717040"/>
            <a:ext cx="958725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non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" name="Rectangle 28"/>
          <p:cNvSpPr>
            <a:spLocks noChangeArrowheads="1"/>
          </p:cNvSpPr>
          <p:nvPr/>
        </p:nvSpPr>
        <p:spPr bwMode="auto">
          <a:xfrm>
            <a:off x="7919536" y="2703768"/>
            <a:ext cx="3648658" cy="639763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72000">
            <a:spAutoFit/>
          </a:bodyPr>
          <a:lstStyle/>
          <a:p>
            <a:pPr marL="215900" indent="-215900"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Pfeile und Verbindungen</a:t>
            </a:r>
          </a:p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/>
              <a:t>Fraunhofer-Grün</a:t>
            </a:r>
          </a:p>
        </p:txBody>
      </p:sp>
      <p:sp>
        <p:nvSpPr>
          <p:cNvPr id="47" name="Line 6"/>
          <p:cNvSpPr>
            <a:spLocks noChangeShapeType="1"/>
          </p:cNvSpPr>
          <p:nvPr/>
        </p:nvSpPr>
        <p:spPr bwMode="auto">
          <a:xfrm>
            <a:off x="7151287" y="4288092"/>
            <a:ext cx="57565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8" name="Line 7"/>
          <p:cNvSpPr>
            <a:spLocks noChangeShapeType="1"/>
          </p:cNvSpPr>
          <p:nvPr/>
        </p:nvSpPr>
        <p:spPr bwMode="auto">
          <a:xfrm>
            <a:off x="6383036" y="4288092"/>
            <a:ext cx="575658" cy="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9" name="Line 8"/>
          <p:cNvSpPr>
            <a:spLocks noChangeShapeType="1"/>
          </p:cNvSpPr>
          <p:nvPr/>
        </p:nvSpPr>
        <p:spPr bwMode="auto">
          <a:xfrm>
            <a:off x="6383036" y="4451372"/>
            <a:ext cx="575658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0" name="Line 9"/>
          <p:cNvSpPr>
            <a:spLocks noChangeShapeType="1"/>
          </p:cNvSpPr>
          <p:nvPr/>
        </p:nvSpPr>
        <p:spPr bwMode="auto">
          <a:xfrm>
            <a:off x="7151287" y="4451372"/>
            <a:ext cx="57565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" name="Line 10"/>
          <p:cNvSpPr>
            <a:spLocks noChangeShapeType="1"/>
          </p:cNvSpPr>
          <p:nvPr/>
        </p:nvSpPr>
        <p:spPr bwMode="auto">
          <a:xfrm>
            <a:off x="6383036" y="4614652"/>
            <a:ext cx="57565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" name="Line 11"/>
          <p:cNvSpPr>
            <a:spLocks noChangeShapeType="1"/>
          </p:cNvSpPr>
          <p:nvPr/>
        </p:nvSpPr>
        <p:spPr bwMode="auto">
          <a:xfrm>
            <a:off x="6383036" y="4777932"/>
            <a:ext cx="575658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3" name="Line 12"/>
          <p:cNvSpPr>
            <a:spLocks noChangeShapeType="1"/>
          </p:cNvSpPr>
          <p:nvPr/>
        </p:nvSpPr>
        <p:spPr bwMode="auto">
          <a:xfrm>
            <a:off x="6383036" y="4941210"/>
            <a:ext cx="575658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" name="Rectangle 14"/>
          <p:cNvSpPr>
            <a:spLocks noChangeArrowheads="1"/>
          </p:cNvSpPr>
          <p:nvPr/>
        </p:nvSpPr>
        <p:spPr bwMode="auto">
          <a:xfrm>
            <a:off x="627237" y="4149100"/>
            <a:ext cx="575658" cy="431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" name="Rectangle 15"/>
          <p:cNvSpPr>
            <a:spLocks noChangeArrowheads="1"/>
          </p:cNvSpPr>
          <p:nvPr/>
        </p:nvSpPr>
        <p:spPr bwMode="auto">
          <a:xfrm>
            <a:off x="1390470" y="4149101"/>
            <a:ext cx="1441262" cy="10810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7" name="Rectangle 27"/>
          <p:cNvSpPr>
            <a:spLocks noChangeArrowheads="1"/>
          </p:cNvSpPr>
          <p:nvPr/>
        </p:nvSpPr>
        <p:spPr bwMode="auto">
          <a:xfrm>
            <a:off x="7919536" y="4143630"/>
            <a:ext cx="3648658" cy="184799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54000">
            <a:spAutoFit/>
          </a:bodyPr>
          <a:lstStyle/>
          <a:p>
            <a:pPr marL="215900" indent="-215900"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 dirty="0"/>
              <a:t>Linien </a:t>
            </a:r>
          </a:p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Fraunhofer-Grün, </a:t>
            </a:r>
            <a:r>
              <a:rPr lang="de-DE" sz="1400" dirty="0" smtClean="0"/>
              <a:t>bis </a:t>
            </a:r>
            <a:br>
              <a:rPr lang="de-DE" sz="1400" dirty="0" smtClean="0"/>
            </a:br>
            <a:r>
              <a:rPr lang="de-DE" sz="1400" dirty="0" smtClean="0"/>
              <a:t>0.75 </a:t>
            </a:r>
            <a:r>
              <a:rPr lang="de-DE" sz="1400" dirty="0" err="1"/>
              <a:t>pt</a:t>
            </a:r>
            <a:r>
              <a:rPr lang="de-DE" sz="1400" dirty="0"/>
              <a:t> auch Schwarz</a:t>
            </a:r>
          </a:p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Linienstärke gestrichelt: </a:t>
            </a:r>
            <a:r>
              <a:rPr lang="de-DE" sz="1400" dirty="0" smtClean="0"/>
              <a:t/>
            </a:r>
            <a:br>
              <a:rPr lang="de-DE" sz="1400" dirty="0" smtClean="0"/>
            </a:br>
            <a:r>
              <a:rPr lang="de-DE" sz="1400" dirty="0" smtClean="0"/>
              <a:t>0.75 </a:t>
            </a:r>
            <a:r>
              <a:rPr lang="de-DE" sz="1400" dirty="0" err="1"/>
              <a:t>pt</a:t>
            </a:r>
            <a:endParaRPr lang="de-DE" sz="1400" dirty="0"/>
          </a:p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Linienstärke durchgezogen: </a:t>
            </a:r>
            <a:r>
              <a:rPr lang="de-DE" sz="1400" dirty="0" smtClean="0"/>
              <a:t>0.75, 1.5, 3 und 4.5 </a:t>
            </a:r>
            <a:r>
              <a:rPr lang="de-DE" sz="1400" dirty="0" err="1"/>
              <a:t>pt</a:t>
            </a:r>
            <a:endParaRPr lang="de-DE" sz="1400" dirty="0"/>
          </a:p>
        </p:txBody>
      </p:sp>
      <p:sp>
        <p:nvSpPr>
          <p:cNvPr id="58" name="Rectangle 29"/>
          <p:cNvSpPr>
            <a:spLocks noChangeArrowheads="1"/>
          </p:cNvSpPr>
          <p:nvPr/>
        </p:nvSpPr>
        <p:spPr bwMode="auto">
          <a:xfrm>
            <a:off x="3023180" y="4138869"/>
            <a:ext cx="3072027" cy="1632549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000" tIns="54000" rIns="72000" bIns="54000">
            <a:spAutoFit/>
          </a:bodyPr>
          <a:lstStyle/>
          <a:p>
            <a:pPr marL="215900" indent="-215900">
              <a:spcAft>
                <a:spcPts val="563"/>
              </a:spcAft>
              <a:buClr>
                <a:schemeClr val="tx2"/>
              </a:buClr>
            </a:pPr>
            <a:r>
              <a:rPr lang="de-DE" sz="1400" dirty="0"/>
              <a:t>Kasten mit Outline</a:t>
            </a:r>
          </a:p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Fraunhofer-Grün</a:t>
            </a:r>
          </a:p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Linienstärke je nach Größe </a:t>
            </a:r>
            <a:r>
              <a:rPr lang="de-DE" sz="1400" dirty="0" smtClean="0"/>
              <a:t>0.75, 1.5, 3 </a:t>
            </a:r>
            <a:r>
              <a:rPr lang="de-DE" sz="1400" dirty="0" err="1" smtClean="0"/>
              <a:t>pt</a:t>
            </a:r>
            <a:endParaRPr lang="de-DE" sz="1400" dirty="0"/>
          </a:p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sz="1400" dirty="0"/>
              <a:t>Je größer der Kasten, desto stärker die Linie</a:t>
            </a:r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59" name="Line 23"/>
          <p:cNvSpPr>
            <a:spLocks noChangeShapeType="1"/>
          </p:cNvSpPr>
          <p:nvPr/>
        </p:nvSpPr>
        <p:spPr bwMode="auto">
          <a:xfrm flipV="1">
            <a:off x="6526750" y="3933070"/>
            <a:ext cx="431944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0" name="Line 25"/>
          <p:cNvSpPr>
            <a:spLocks noChangeShapeType="1"/>
          </p:cNvSpPr>
          <p:nvPr/>
        </p:nvSpPr>
        <p:spPr bwMode="auto">
          <a:xfrm flipH="1">
            <a:off x="7151214" y="3933070"/>
            <a:ext cx="431944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738664"/>
          </a:xfrm>
        </p:spPr>
        <p:txBody>
          <a:bodyPr/>
          <a:lstStyle/>
          <a:p>
            <a:r>
              <a:rPr lang="de-DE" dirty="0"/>
              <a:t>Schrift</a:t>
            </a:r>
            <a:br>
              <a:rPr lang="de-DE" dirty="0"/>
            </a:br>
            <a:r>
              <a:rPr lang="de-DE" dirty="0"/>
              <a:t>Schriftschnitt, Größe, Anwendung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Die Vorlage verwendet die Schrift </a:t>
            </a:r>
            <a:r>
              <a:rPr lang="de-DE" dirty="0">
                <a:latin typeface="Frutiger LT Com 55 Roman" pitchFamily="34" charset="0"/>
              </a:rPr>
              <a:t>»</a:t>
            </a:r>
            <a:r>
              <a:rPr lang="de-DE" dirty="0" err="1">
                <a:latin typeface="Frutiger LT Com 55 Roman" pitchFamily="34" charset="0"/>
              </a:rPr>
              <a:t>Frutiger</a:t>
            </a:r>
            <a:r>
              <a:rPr lang="de-DE" dirty="0">
                <a:latin typeface="Frutiger LT Com 55 Roman" pitchFamily="34" charset="0"/>
              </a:rPr>
              <a:t> LT </a:t>
            </a:r>
            <a:r>
              <a:rPr lang="de-DE" dirty="0" err="1">
                <a:latin typeface="Frutiger LT Com 55 Roman" pitchFamily="34" charset="0"/>
              </a:rPr>
              <a:t>Com</a:t>
            </a:r>
            <a:r>
              <a:rPr lang="de-DE" dirty="0">
                <a:latin typeface="Frutiger LT Com 55 Roman" pitchFamily="34" charset="0"/>
              </a:rPr>
              <a:t> « </a:t>
            </a:r>
            <a:br>
              <a:rPr lang="de-DE" dirty="0">
                <a:latin typeface="Frutiger LT Com 55 Roman" pitchFamily="34" charset="0"/>
              </a:rPr>
            </a:br>
            <a:r>
              <a:rPr lang="de-DE" dirty="0">
                <a:latin typeface="Frutiger LT Com 55 Roman" pitchFamily="34" charset="0"/>
              </a:rPr>
              <a:t>in den </a:t>
            </a:r>
            <a:r>
              <a:rPr lang="de-DE" dirty="0" err="1">
                <a:latin typeface="Frutiger LT Com 55 Roman" pitchFamily="34" charset="0"/>
              </a:rPr>
              <a:t>Schriftschitten</a:t>
            </a:r>
            <a:r>
              <a:rPr lang="de-DE" dirty="0">
                <a:latin typeface="Frutiger LT Com 55 Roman" pitchFamily="34" charset="0"/>
              </a:rPr>
              <a:t> 55 und 65.</a:t>
            </a:r>
          </a:p>
          <a:p>
            <a:pPr marL="0" indent="0">
              <a:buNone/>
            </a:pPr>
            <a:r>
              <a:rPr lang="de-DE" dirty="0">
                <a:latin typeface="Frutiger LT Com 55 Roman" pitchFamily="34" charset="0"/>
              </a:rPr>
              <a:t/>
            </a:r>
            <a:br>
              <a:rPr lang="de-DE" dirty="0">
                <a:latin typeface="Frutiger LT Com 55 Roman" pitchFamily="34" charset="0"/>
              </a:rPr>
            </a:br>
            <a:r>
              <a:rPr lang="de-DE" dirty="0">
                <a:latin typeface="Frutiger LT Com 55 Roman" pitchFamily="34" charset="0"/>
              </a:rPr>
              <a:t>Die folgenden Varianten sind möglich:</a:t>
            </a:r>
          </a:p>
          <a:p>
            <a:pPr marL="4484688" indent="-361950" defTabSz="719138">
              <a:spcAft>
                <a:spcPts val="563"/>
              </a:spcAft>
            </a:pPr>
            <a:r>
              <a:rPr lang="de-DE" dirty="0"/>
              <a:t>Hauptüberschrift: </a:t>
            </a:r>
            <a:br>
              <a:rPr lang="de-DE" dirty="0"/>
            </a:br>
            <a:r>
              <a:rPr lang="de-DE" dirty="0"/>
              <a:t>32, 28 und 24 Punkt</a:t>
            </a:r>
          </a:p>
          <a:p>
            <a:pPr marL="4484688" indent="-361950" defTabSz="719138">
              <a:spcAft>
                <a:spcPts val="563"/>
              </a:spcAft>
            </a:pPr>
            <a:r>
              <a:rPr lang="de-DE" dirty="0"/>
              <a:t>Zwischenüberschriften: </a:t>
            </a:r>
            <a:br>
              <a:rPr lang="de-DE" dirty="0"/>
            </a:br>
            <a:r>
              <a:rPr lang="de-DE" dirty="0"/>
              <a:t>28 und 24 Punkt</a:t>
            </a:r>
          </a:p>
          <a:p>
            <a:pPr marL="4484688" indent="-361950" defTabSz="719138">
              <a:spcAft>
                <a:spcPts val="563"/>
              </a:spcAft>
            </a:pPr>
            <a:r>
              <a:rPr lang="de-DE" dirty="0"/>
              <a:t>Standardtext: </a:t>
            </a:r>
            <a:br>
              <a:rPr lang="de-DE" dirty="0"/>
            </a:br>
            <a:r>
              <a:rPr lang="de-DE" dirty="0"/>
              <a:t>18 Punkt</a:t>
            </a:r>
          </a:p>
          <a:p>
            <a:pPr marL="4484688" indent="-361950" defTabSz="719138">
              <a:spcAft>
                <a:spcPts val="563"/>
              </a:spcAft>
            </a:pPr>
            <a:r>
              <a:rPr lang="de-DE" dirty="0"/>
              <a:t>Graphiken und Bilder: </a:t>
            </a:r>
            <a:br>
              <a:rPr lang="de-DE" dirty="0"/>
            </a:br>
            <a:r>
              <a:rPr lang="de-DE" dirty="0"/>
              <a:t>18 und 14 Punkt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23</a:t>
            </a:fld>
            <a:endParaRPr lang="de-DE" dirty="0"/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54" name="Rectangle 27"/>
          <p:cNvSpPr>
            <a:spLocks noChangeArrowheads="1"/>
          </p:cNvSpPr>
          <p:nvPr/>
        </p:nvSpPr>
        <p:spPr bwMode="auto">
          <a:xfrm>
            <a:off x="477838" y="3140960"/>
            <a:ext cx="3967605" cy="2880428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000" tIns="54000" rIns="72000" bIns="54000" anchor="ctr">
            <a:noAutofit/>
          </a:bodyPr>
          <a:lstStyle/>
          <a:p>
            <a:pPr marL="0" indent="0">
              <a:buNone/>
            </a:pPr>
            <a:r>
              <a:rPr lang="de-DE" sz="3200" b="1" dirty="0"/>
              <a:t>Hauptüberschrift</a:t>
            </a:r>
          </a:p>
          <a:p>
            <a:pPr marL="0" indent="0">
              <a:buNone/>
            </a:pPr>
            <a:r>
              <a:rPr lang="de-DE" sz="2800" dirty="0"/>
              <a:t>Zwischenüberschrift</a:t>
            </a:r>
          </a:p>
          <a:p>
            <a:pPr marL="0" indent="0">
              <a:buNone/>
            </a:pPr>
            <a:r>
              <a:rPr lang="de-DE" dirty="0"/>
              <a:t>Standardtext</a:t>
            </a:r>
          </a:p>
          <a:p>
            <a:pPr marL="0" indent="0">
              <a:buNone/>
            </a:pPr>
            <a:r>
              <a:rPr lang="de-DE" sz="1400" dirty="0"/>
              <a:t>Graphiken und Bilder</a:t>
            </a:r>
          </a:p>
        </p:txBody>
      </p:sp>
    </p:spTree>
    <p:extLst>
      <p:ext uri="{BB962C8B-B14F-4D97-AF65-F5344CB8AC3E}">
        <p14:creationId xmlns:p14="http://schemas.microsoft.com/office/powerpoint/2010/main" val="407158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Diagramme/Tabellen</a:t>
            </a:r>
            <a:br>
              <a:rPr lang="de-DE" smtClean="0"/>
            </a:br>
            <a:r>
              <a:rPr lang="de-DE" smtClean="0"/>
              <a:t>Hinweise zur Gestaltung/zum Umgang</a:t>
            </a:r>
            <a:endParaRPr lang="de-DE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Beispiele für Balken-, Linien- und Tortendiagramme. </a:t>
            </a:r>
            <a:br>
              <a:rPr lang="de-DE" dirty="0" smtClean="0"/>
            </a:br>
            <a:r>
              <a:rPr lang="de-DE" dirty="0" smtClean="0"/>
              <a:t>Diese sind bearbeitbar und per Rechtsklick kopier- und </a:t>
            </a:r>
            <a:r>
              <a:rPr lang="de-DE" dirty="0" err="1" smtClean="0"/>
              <a:t>einfügbar</a:t>
            </a:r>
            <a:r>
              <a:rPr lang="de-DE" dirty="0" smtClean="0"/>
              <a:t>. 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Hintergrundfläche/Linien:</a:t>
            </a:r>
          </a:p>
          <a:p>
            <a:r>
              <a:rPr lang="de-DE" dirty="0" smtClean="0"/>
              <a:t>Tabellen, Graphiken und Diagramme werden mit einer hell gerasterten Farbfläche unterlegt. Erlaubt sind Hellgelb, Hellblau und Hellgrau; siehe unter Farben</a:t>
            </a:r>
          </a:p>
          <a:p>
            <a:r>
              <a:rPr lang="de-DE" dirty="0" smtClean="0"/>
              <a:t>Gitternetzlinien sind schwarz, gestrichelt und 0,75 </a:t>
            </a:r>
            <a:r>
              <a:rPr lang="de-DE" dirty="0" err="1" smtClean="0"/>
              <a:t>pt</a:t>
            </a:r>
            <a:r>
              <a:rPr lang="de-DE" dirty="0" smtClean="0"/>
              <a:t> stark. Es gibt entweder ein waagerechtes oder ein senkrechtes Gitternetz (je nach Diagramm) 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24</a:t>
            </a:fld>
            <a:endParaRPr lang="de-DE" dirty="0"/>
          </a:p>
        </p:txBody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8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Diagramme/Tabellen</a:t>
            </a:r>
            <a:br>
              <a:rPr lang="de-DE" smtClean="0"/>
            </a:br>
            <a:r>
              <a:rPr lang="de-DE" smtClean="0"/>
              <a:t>Hinweise zur Gestaltung/zum Umgang</a:t>
            </a:r>
            <a:endParaRPr lang="de-DE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Diagrammfarben:</a:t>
            </a:r>
          </a:p>
          <a:p>
            <a:r>
              <a:rPr lang="de-DE" dirty="0" smtClean="0"/>
              <a:t>Möglichst nur eine der definierten Graphikfarben aus der Farbpalette verwenden; zur Differenzierung Abstufungen aus dieser gewählten Farbe nutzen</a:t>
            </a:r>
          </a:p>
          <a:p>
            <a:pPr marL="0" indent="0">
              <a:buNone/>
            </a:pPr>
            <a:r>
              <a:rPr lang="de-DE" dirty="0" smtClean="0"/>
              <a:t>Generelle Verwendung:</a:t>
            </a:r>
          </a:p>
          <a:p>
            <a:r>
              <a:rPr lang="de-DE" dirty="0" smtClean="0"/>
              <a:t>Möglichst Balken- und Liniendiagramme verwenden; </a:t>
            </a:r>
            <a:br>
              <a:rPr lang="de-DE" dirty="0" smtClean="0"/>
            </a:br>
            <a:r>
              <a:rPr lang="de-DE" dirty="0" smtClean="0"/>
              <a:t>Tortendiagramme sind möglich, sollten aber die Ausnahme bleiben</a:t>
            </a:r>
          </a:p>
          <a:p>
            <a:r>
              <a:rPr lang="de-DE" dirty="0"/>
              <a:t>Die Diagramme wurden so gestaltet, dass diese einfach mit Excel erstellt werden </a:t>
            </a:r>
            <a:r>
              <a:rPr lang="de-DE" dirty="0" smtClean="0"/>
              <a:t>können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25</a:t>
            </a:fld>
            <a:endParaRPr lang="de-DE" dirty="0"/>
          </a:p>
        </p:txBody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51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Diagramme/Tabellen</a:t>
            </a:r>
            <a:br>
              <a:rPr lang="de-DE" smtClean="0"/>
            </a:br>
            <a:r>
              <a:rPr lang="de-DE" smtClean="0"/>
              <a:t>Balkendiagramm</a:t>
            </a:r>
            <a:endParaRPr lang="de-DE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400" dirty="0" smtClean="0"/>
              <a:t>Diese Diagramme/Tabellen sind bearbeitbar und per Rechtsklick kopier- und </a:t>
            </a:r>
            <a:br>
              <a:rPr lang="de-DE" sz="1400" dirty="0" smtClean="0"/>
            </a:br>
            <a:r>
              <a:rPr lang="de-DE" sz="1400" dirty="0" err="1" smtClean="0"/>
              <a:t>einfügbar</a:t>
            </a:r>
            <a:r>
              <a:rPr lang="de-DE" sz="1400" dirty="0" smtClean="0"/>
              <a:t>. Wenn sich dabei Farben/Formatierung ändern sollten, einfach </a:t>
            </a:r>
            <a:br>
              <a:rPr lang="de-DE" sz="1400" dirty="0" smtClean="0"/>
            </a:br>
            <a:r>
              <a:rPr lang="de-DE" sz="1400" dirty="0" smtClean="0"/>
              <a:t>auf das kleine »(Strg)«-Feld klicken und unter »</a:t>
            </a:r>
            <a:r>
              <a:rPr lang="de-DE" sz="1400" dirty="0" err="1" smtClean="0"/>
              <a:t>Einfügeoptionen</a:t>
            </a:r>
            <a:r>
              <a:rPr lang="de-DE" sz="1400" dirty="0" smtClean="0"/>
              <a:t> &gt; </a:t>
            </a:r>
            <a:br>
              <a:rPr lang="de-DE" sz="1400" dirty="0" smtClean="0"/>
            </a:br>
            <a:r>
              <a:rPr lang="de-DE" sz="1400" dirty="0" smtClean="0"/>
              <a:t>Ursprüngliche Formatierung beibehalten« wählen.</a:t>
            </a:r>
            <a:endParaRPr lang="de-DE" sz="14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26</a:t>
            </a:fld>
            <a:endParaRPr lang="de-DE" dirty="0"/>
          </a:p>
        </p:txBody>
      </p:sp>
      <p:graphicFrame>
        <p:nvGraphicFramePr>
          <p:cNvPr id="70" name="Diagramm 69"/>
          <p:cNvGraphicFramePr/>
          <p:nvPr>
            <p:extLst>
              <p:ext uri="{D42A27DB-BD31-4B8C-83A1-F6EECF244321}">
                <p14:modId xmlns:p14="http://schemas.microsoft.com/office/powerpoint/2010/main" val="1461863612"/>
              </p:ext>
            </p:extLst>
          </p:nvPr>
        </p:nvGraphicFramePr>
        <p:xfrm>
          <a:off x="477838" y="2700000"/>
          <a:ext cx="5419536" cy="331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971230164"/>
              </p:ext>
            </p:extLst>
          </p:nvPr>
        </p:nvGraphicFramePr>
        <p:xfrm>
          <a:off x="6094412" y="2700000"/>
          <a:ext cx="5616576" cy="331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346" y="1816809"/>
            <a:ext cx="3888769" cy="748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Gerade Verbindung 2"/>
          <p:cNvCxnSpPr/>
          <p:nvPr/>
        </p:nvCxnSpPr>
        <p:spPr bwMode="auto">
          <a:xfrm>
            <a:off x="8591228" y="2492870"/>
            <a:ext cx="0" cy="7201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9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Diagramme/Tabellen</a:t>
            </a:r>
            <a:br>
              <a:rPr lang="de-DE" smtClean="0"/>
            </a:br>
            <a:r>
              <a:rPr lang="de-DE" smtClean="0"/>
              <a:t>Liniendiagramm, Tortendiagramm</a:t>
            </a:r>
            <a:endParaRPr lang="de-DE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400" dirty="0" smtClean="0"/>
              <a:t>Diese Diagramme/Tabellen sind bearbeitbar und per Rechtsklick kopier- und </a:t>
            </a:r>
            <a:br>
              <a:rPr lang="de-DE" sz="1400" dirty="0" smtClean="0"/>
            </a:br>
            <a:r>
              <a:rPr lang="de-DE" sz="1400" dirty="0" err="1" smtClean="0"/>
              <a:t>einfügbar</a:t>
            </a:r>
            <a:r>
              <a:rPr lang="de-DE" sz="1400" dirty="0" smtClean="0"/>
              <a:t>. Wenn sich dabei Farben/Formatierung ändern sollten, einfach </a:t>
            </a:r>
            <a:br>
              <a:rPr lang="de-DE" sz="1400" dirty="0" smtClean="0"/>
            </a:br>
            <a:r>
              <a:rPr lang="de-DE" sz="1400" dirty="0" smtClean="0"/>
              <a:t>auf das kleine »(Strg)«-Feld klicken und unter »</a:t>
            </a:r>
            <a:r>
              <a:rPr lang="de-DE" sz="1400" dirty="0" err="1" smtClean="0"/>
              <a:t>Einfügeoptionen</a:t>
            </a:r>
            <a:r>
              <a:rPr lang="de-DE" sz="1400" dirty="0" smtClean="0"/>
              <a:t> &gt; </a:t>
            </a:r>
            <a:br>
              <a:rPr lang="de-DE" sz="1400" dirty="0" smtClean="0"/>
            </a:br>
            <a:r>
              <a:rPr lang="de-DE" sz="1400" dirty="0" smtClean="0"/>
              <a:t>Ursprüngliche Formatierung beibehalten« wählen.</a:t>
            </a:r>
            <a:endParaRPr lang="de-DE" sz="14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27</a:t>
            </a:fld>
            <a:endParaRPr lang="de-DE" dirty="0"/>
          </a:p>
        </p:txBody>
      </p:sp>
      <p:graphicFrame>
        <p:nvGraphicFramePr>
          <p:cNvPr id="70" name="Diagramm 69"/>
          <p:cNvGraphicFramePr/>
          <p:nvPr>
            <p:extLst>
              <p:ext uri="{D42A27DB-BD31-4B8C-83A1-F6EECF244321}">
                <p14:modId xmlns:p14="http://schemas.microsoft.com/office/powerpoint/2010/main" val="2755883370"/>
              </p:ext>
            </p:extLst>
          </p:nvPr>
        </p:nvGraphicFramePr>
        <p:xfrm>
          <a:off x="477838" y="2700000"/>
          <a:ext cx="5419536" cy="331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1641094186"/>
              </p:ext>
            </p:extLst>
          </p:nvPr>
        </p:nvGraphicFramePr>
        <p:xfrm>
          <a:off x="6094412" y="2700000"/>
          <a:ext cx="5616576" cy="331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Gerade Verbindung 9"/>
          <p:cNvCxnSpPr/>
          <p:nvPr/>
        </p:nvCxnSpPr>
        <p:spPr bwMode="auto">
          <a:xfrm>
            <a:off x="8591228" y="2492870"/>
            <a:ext cx="0" cy="7201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1816808"/>
            <a:ext cx="3888767" cy="748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003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Diagramme/Tabellen</a:t>
            </a:r>
            <a:br>
              <a:rPr lang="de-DE" smtClean="0"/>
            </a:br>
            <a:r>
              <a:rPr lang="de-DE" smtClean="0"/>
              <a:t>Tabellen</a:t>
            </a:r>
            <a:endParaRPr lang="de-DE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400" dirty="0" smtClean="0"/>
              <a:t>Diese Tabelle ist bearbeitbar und per Rechtsklick kopier- und </a:t>
            </a:r>
            <a:r>
              <a:rPr lang="de-DE" sz="1400" dirty="0" err="1" smtClean="0"/>
              <a:t>einfügbar</a:t>
            </a:r>
            <a:r>
              <a:rPr lang="de-DE" sz="1400" dirty="0" smtClean="0"/>
              <a:t>. </a:t>
            </a:r>
            <a:br>
              <a:rPr lang="de-DE" sz="1400" dirty="0" smtClean="0"/>
            </a:br>
            <a:r>
              <a:rPr lang="de-DE" sz="1400" dirty="0" smtClean="0"/>
              <a:t>Wenn sich dabei Farben/Formatierung ändern sollten, einfach </a:t>
            </a:r>
            <a:br>
              <a:rPr lang="de-DE" sz="1400" dirty="0" smtClean="0"/>
            </a:br>
            <a:r>
              <a:rPr lang="de-DE" sz="1400" dirty="0" smtClean="0"/>
              <a:t>auf das kleine »(Strg)«-Feld klicken und unter »</a:t>
            </a:r>
            <a:r>
              <a:rPr lang="de-DE" sz="1400" dirty="0" err="1" smtClean="0"/>
              <a:t>Einfügeoptionen</a:t>
            </a:r>
            <a:r>
              <a:rPr lang="de-DE" sz="1400" dirty="0" smtClean="0"/>
              <a:t> &gt; </a:t>
            </a:r>
            <a:br>
              <a:rPr lang="de-DE" sz="1400" dirty="0" smtClean="0"/>
            </a:br>
            <a:r>
              <a:rPr lang="de-DE" sz="1400" dirty="0" smtClean="0"/>
              <a:t>Ursprüngliche Formatierung beibehalten« wählen.</a:t>
            </a:r>
            <a:endParaRPr lang="de-DE" sz="14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28</a:t>
            </a:fld>
            <a:endParaRPr lang="de-DE" dirty="0"/>
          </a:p>
        </p:txBody>
      </p:sp>
      <p:cxnSp>
        <p:nvCxnSpPr>
          <p:cNvPr id="10" name="Gerade Verbindung 9"/>
          <p:cNvCxnSpPr/>
          <p:nvPr/>
        </p:nvCxnSpPr>
        <p:spPr bwMode="auto">
          <a:xfrm>
            <a:off x="8591228" y="2500427"/>
            <a:ext cx="0" cy="7201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519050"/>
              </p:ext>
            </p:extLst>
          </p:nvPr>
        </p:nvGraphicFramePr>
        <p:xfrm>
          <a:off x="477838" y="2701436"/>
          <a:ext cx="8341322" cy="3314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20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145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121904" marT="10800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Tabelle</a:t>
                      </a:r>
                      <a:endParaRPr lang="de-DE" sz="14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121904" marT="10800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121904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 err="1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Lorem</a:t>
                      </a:r>
                      <a:r>
                        <a:rPr lang="de-DE" sz="1400" b="1" baseline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baseline="0" dirty="0" err="1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ipsum</a:t>
                      </a:r>
                      <a:r>
                        <a:rPr lang="de-DE" sz="1400" b="1" baseline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baseline="0" dirty="0" err="1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dolor</a:t>
                      </a:r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 err="1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Sit</a:t>
                      </a:r>
                      <a:r>
                        <a:rPr lang="de-DE" sz="1400" b="1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dirty="0" err="1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amet</a:t>
                      </a:r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1" dirty="0" err="1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consetetur</a:t>
                      </a:r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212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solidFill>
                            <a:sysClr val="windowText" lastClr="000000"/>
                          </a:solidFill>
                        </a:rPr>
                        <a:t>At</a:t>
                      </a:r>
                      <a:r>
                        <a:rPr lang="de-DE" sz="140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dirty="0" err="1" smtClean="0">
                          <a:solidFill>
                            <a:sysClr val="windowText" lastClr="000000"/>
                          </a:solidFill>
                        </a:rPr>
                        <a:t>vero</a:t>
                      </a:r>
                      <a:r>
                        <a:rPr lang="de-DE" sz="1400" dirty="0" smtClean="0">
                          <a:solidFill>
                            <a:sysClr val="windowText" lastClr="000000"/>
                          </a:solidFill>
                        </a:rPr>
                        <a:t> et </a:t>
                      </a:r>
                      <a:r>
                        <a:rPr lang="de-DE" sz="1400" dirty="0" err="1" smtClean="0">
                          <a:solidFill>
                            <a:sysClr val="windowText" lastClr="000000"/>
                          </a:solidFill>
                        </a:rPr>
                        <a:t>justo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ysClr val="windowText" lastClr="000000"/>
                          </a:solidFill>
                        </a:rPr>
                        <a:t>Magna </a:t>
                      </a:r>
                      <a:r>
                        <a:rPr lang="de-DE" sz="1400" dirty="0" err="1" smtClean="0">
                          <a:solidFill>
                            <a:sysClr val="windowText" lastClr="000000"/>
                          </a:solidFill>
                        </a:rPr>
                        <a:t>aliquyam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 smtClean="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42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ysClr val="windowText" lastClr="000000"/>
                          </a:solidFill>
                        </a:rPr>
                        <a:t>Eos et </a:t>
                      </a:r>
                      <a:r>
                        <a:rPr lang="de-DE" sz="1400" dirty="0" err="1" smtClean="0">
                          <a:solidFill>
                            <a:sysClr val="windowText" lastClr="000000"/>
                          </a:solidFill>
                        </a:rPr>
                        <a:t>accusam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 dirty="0" smtClean="0">
                          <a:solidFill>
                            <a:sysClr val="windowText" lastClr="000000"/>
                          </a:solidFill>
                        </a:rPr>
                        <a:t>No sea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 smtClean="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213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ysClr val="windowText" lastClr="000000"/>
                          </a:solidFill>
                        </a:rPr>
                        <a:t>Duo </a:t>
                      </a:r>
                      <a:r>
                        <a:rPr lang="de-DE" sz="1400" dirty="0" err="1" smtClean="0">
                          <a:solidFill>
                            <a:sysClr val="windowText" lastClr="000000"/>
                          </a:solidFill>
                        </a:rPr>
                        <a:t>dolores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solidFill>
                            <a:sysClr val="windowText" lastClr="000000"/>
                          </a:solidFill>
                        </a:rPr>
                        <a:t>At</a:t>
                      </a:r>
                      <a:r>
                        <a:rPr lang="de-DE" sz="140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dirty="0" err="1" smtClean="0">
                          <a:solidFill>
                            <a:sysClr val="windowText" lastClr="000000"/>
                          </a:solidFill>
                        </a:rPr>
                        <a:t>vero</a:t>
                      </a:r>
                      <a:r>
                        <a:rPr lang="de-DE" sz="1400" dirty="0" smtClean="0">
                          <a:solidFill>
                            <a:sysClr val="windowText" lastClr="000000"/>
                          </a:solidFill>
                        </a:rPr>
                        <a:t> et </a:t>
                      </a:r>
                      <a:r>
                        <a:rPr lang="de-DE" sz="1400" dirty="0" err="1" smtClean="0">
                          <a:solidFill>
                            <a:sysClr val="windowText" lastClr="000000"/>
                          </a:solidFill>
                        </a:rPr>
                        <a:t>justo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 smtClean="0">
                          <a:solidFill>
                            <a:sysClr val="windowText" lastClr="000000"/>
                          </a:solidFill>
                        </a:rPr>
                        <a:t>789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 dirty="0" smtClean="0">
                          <a:solidFill>
                            <a:sysClr val="windowText" lastClr="000000"/>
                          </a:solidFill>
                        </a:rPr>
                        <a:t>Stet clita kasd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ysClr val="windowText" lastClr="000000"/>
                          </a:solidFill>
                        </a:rPr>
                        <a:t>Labore et </a:t>
                      </a:r>
                      <a:r>
                        <a:rPr lang="de-DE" sz="1400" dirty="0" err="1" smtClean="0">
                          <a:solidFill>
                            <a:sysClr val="windowText" lastClr="000000"/>
                          </a:solidFill>
                        </a:rPr>
                        <a:t>dolore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 smtClean="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917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 dirty="0" smtClean="0">
                          <a:solidFill>
                            <a:sysClr val="windowText" lastClr="000000"/>
                          </a:solidFill>
                        </a:rPr>
                        <a:t>Gubergren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solidFill>
                            <a:sysClr val="windowText" lastClr="000000"/>
                          </a:solidFill>
                        </a:rPr>
                        <a:t>Lorem</a:t>
                      </a:r>
                      <a:r>
                        <a:rPr lang="de-DE" sz="140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dirty="0" err="1" smtClean="0">
                          <a:solidFill>
                            <a:sysClr val="windowText" lastClr="000000"/>
                          </a:solidFill>
                        </a:rPr>
                        <a:t>ipsum</a:t>
                      </a:r>
                      <a:r>
                        <a:rPr lang="de-DE" sz="140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dirty="0" err="1" smtClean="0">
                          <a:solidFill>
                            <a:sysClr val="windowText" lastClr="000000"/>
                          </a:solidFill>
                        </a:rPr>
                        <a:t>dolor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 smtClean="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742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 dirty="0" smtClean="0">
                          <a:solidFill>
                            <a:sysClr val="windowText" lastClr="000000"/>
                          </a:solidFill>
                        </a:rPr>
                        <a:t>No sea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ysClr val="windowText" lastClr="000000"/>
                          </a:solidFill>
                        </a:rPr>
                        <a:t>Eos et </a:t>
                      </a:r>
                      <a:r>
                        <a:rPr lang="de-DE" sz="1400" dirty="0" err="1" smtClean="0">
                          <a:solidFill>
                            <a:sysClr val="windowText" lastClr="000000"/>
                          </a:solidFill>
                        </a:rPr>
                        <a:t>accusam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 smtClean="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950"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ysClr val="windowText" lastClr="000000"/>
                          </a:solidFill>
                        </a:rPr>
                        <a:t>Labore et </a:t>
                      </a:r>
                      <a:r>
                        <a:rPr lang="de-DE" sz="1400" dirty="0" err="1" smtClean="0">
                          <a:solidFill>
                            <a:sysClr val="windowText" lastClr="000000"/>
                          </a:solidFill>
                        </a:rPr>
                        <a:t>dolore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121904" marT="43200" marB="432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 dirty="0" smtClean="0">
                          <a:solidFill>
                            <a:sysClr val="windowText" lastClr="000000"/>
                          </a:solidFill>
                        </a:rPr>
                        <a:t>Gubergren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121904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 smtClean="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904" marR="0" marT="43200" marB="432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5845">
                <a:tc>
                  <a:txBody>
                    <a:bodyPr/>
                    <a:lstStyle/>
                    <a:p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121904" marB="198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Total:</a:t>
                      </a:r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121904" marB="19800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121904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1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2.526</a:t>
                      </a:r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0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21904" marR="0" marB="198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2" name="Gerade Verbindung 11"/>
          <p:cNvCxnSpPr/>
          <p:nvPr/>
        </p:nvCxnSpPr>
        <p:spPr bwMode="auto">
          <a:xfrm>
            <a:off x="8592908" y="2494130"/>
            <a:ext cx="0" cy="7201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1816808"/>
            <a:ext cx="3888767" cy="748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6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Diagramme</a:t>
            </a:r>
            <a:br>
              <a:rPr lang="de-DE" smtClean="0"/>
            </a:br>
            <a:r>
              <a:rPr lang="de-DE" smtClean="0"/>
              <a:t>Technische Hinweise (nur für Office 2010)</a:t>
            </a:r>
            <a:endParaRPr lang="de-DE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 smtClean="0"/>
              <a:t>Im Gegensatz zu Office 2003 kann das Diagramm direkt bearbeitet werden, ohne zwischen Bearbeitungs- und Realmodus zu wechseln. Durch Rechtsklick auf das Diagramm:</a:t>
            </a:r>
          </a:p>
          <a:p>
            <a:pPr lvl="0"/>
            <a:r>
              <a:rPr lang="de-DE" dirty="0" smtClean="0"/>
              <a:t>»Daten bearbeiten«: Werte und Beschriftungen in Excel-Liste ändern</a:t>
            </a:r>
          </a:p>
          <a:p>
            <a:pPr lvl="0"/>
            <a:r>
              <a:rPr lang="de-DE" dirty="0" smtClean="0"/>
              <a:t>»Diagrammbereich formatieren«: Hintergrundfläche des Diagramms ändern</a:t>
            </a:r>
            <a:br>
              <a:rPr lang="de-DE" dirty="0" smtClean="0"/>
            </a:br>
            <a:endParaRPr lang="de-DE" dirty="0" smtClean="0"/>
          </a:p>
          <a:p>
            <a:pPr marL="0" lvl="0" indent="0">
              <a:buNone/>
            </a:pPr>
            <a:r>
              <a:rPr lang="de-DE" dirty="0" smtClean="0"/>
              <a:t>Balken-/Linien-/Tortenflächen direkt anklicken, dann Rechtsklick:</a:t>
            </a:r>
          </a:p>
          <a:p>
            <a:pPr lvl="0"/>
            <a:r>
              <a:rPr lang="de-DE" dirty="0" smtClean="0"/>
              <a:t>»Datenbeschriftung formatieren«: Eigenschaften der Beschriftung ändern</a:t>
            </a:r>
          </a:p>
          <a:p>
            <a:pPr lvl="0"/>
            <a:r>
              <a:rPr lang="de-DE" dirty="0" smtClean="0"/>
              <a:t>»Datenreihen formatieren«: Eigenschaften der Flächen ändern </a:t>
            </a:r>
            <a:br>
              <a:rPr lang="de-DE" dirty="0" smtClean="0"/>
            </a:br>
            <a:r>
              <a:rPr lang="de-DE" dirty="0" smtClean="0"/>
              <a:t>(u. a. kann man hier unter »Reihenoptionen« auch die Balkenbreite durch Erhöhung oder Reduktion der Abstandsbreite verändern) 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29</a:t>
            </a:fld>
            <a:endParaRPr lang="de-DE" dirty="0"/>
          </a:p>
        </p:txBody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91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677108"/>
          </a:xfrm>
        </p:spPr>
        <p:txBody>
          <a:bodyPr/>
          <a:lstStyle/>
          <a:p>
            <a:r>
              <a:rPr lang="de-DE" dirty="0"/>
              <a:t>Zahlen, Daten, Fakten</a:t>
            </a:r>
            <a:br>
              <a:rPr lang="de-DE" dirty="0"/>
            </a:br>
            <a:r>
              <a:rPr lang="de-DE" sz="2000" dirty="0">
                <a:solidFill>
                  <a:schemeClr val="bg2"/>
                </a:solidFill>
              </a:rPr>
              <a:t>www.iosb.fraunhofer.de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</a:t>
            </a:fld>
            <a:endParaRPr lang="de-DE" dirty="0"/>
          </a:p>
        </p:txBody>
      </p:sp>
      <p:sp>
        <p:nvSpPr>
          <p:cNvPr id="8" name="Textfeld 16"/>
          <p:cNvSpPr txBox="1">
            <a:spLocks noChangeArrowheads="1"/>
          </p:cNvSpPr>
          <p:nvPr/>
        </p:nvSpPr>
        <p:spPr bwMode="auto">
          <a:xfrm>
            <a:off x="2403836" y="1570530"/>
            <a:ext cx="4820307" cy="1329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de-DE" sz="1300" dirty="0" smtClean="0">
                <a:solidFill>
                  <a:srgbClr val="000000"/>
                </a:solidFill>
                <a:latin typeface="Frutiger LT Com 65 Bold" panose="020B0803030504020204" pitchFamily="34" charset="0"/>
              </a:rPr>
              <a:t>Mitarbeiterinnen und Mitarbeiter</a:t>
            </a:r>
          </a:p>
          <a:p>
            <a:pPr marL="171450" indent="-171450" defTabSz="1080000" eaLnBrk="1" hangingPunct="1">
              <a:buClr>
                <a:schemeClr val="tx2"/>
              </a:buClr>
              <a:buFont typeface="Wingdings" panose="05000000000000000000" pitchFamily="2" charset="2"/>
              <a:buChar char=""/>
              <a:tabLst>
                <a:tab pos="1980000" algn="l"/>
              </a:tabLst>
            </a:pPr>
            <a:r>
              <a:rPr lang="de-DE" sz="1200" kern="0" dirty="0" smtClean="0">
                <a:latin typeface="+mn-lt"/>
              </a:rPr>
              <a:t>davon</a:t>
            </a:r>
            <a:r>
              <a:rPr lang="de-DE" sz="1200" kern="0" dirty="0" smtClean="0"/>
              <a:t> </a:t>
            </a:r>
            <a:r>
              <a:rPr lang="de-DE" sz="1200" kern="0" dirty="0">
                <a:latin typeface="+mn-lt"/>
              </a:rPr>
              <a:t>Wissenschaftler</a:t>
            </a:r>
            <a:r>
              <a:rPr lang="de-DE" sz="1200" kern="0" dirty="0"/>
              <a:t> und Ingenieure	</a:t>
            </a:r>
            <a:r>
              <a:rPr lang="de-DE" sz="1200" kern="0" dirty="0" smtClean="0"/>
              <a:t>346</a:t>
            </a:r>
          </a:p>
          <a:p>
            <a:pPr marL="171450" indent="-171450" defTabSz="1080000" eaLnBrk="1" hangingPunct="1">
              <a:buClr>
                <a:schemeClr val="tx2"/>
              </a:buClr>
              <a:buFont typeface="Wingdings" panose="05000000000000000000" pitchFamily="2" charset="2"/>
              <a:buChar char=""/>
              <a:tabLst>
                <a:tab pos="1980000" algn="l"/>
              </a:tabLst>
            </a:pPr>
            <a:r>
              <a:rPr lang="de-DE" sz="1200" kern="0" dirty="0" smtClean="0"/>
              <a:t>davon wissenschaftliche </a:t>
            </a:r>
            <a:r>
              <a:rPr lang="de-DE" sz="1200" kern="0" dirty="0"/>
              <a:t>Hilfskräfte	170</a:t>
            </a:r>
          </a:p>
          <a:p>
            <a:pPr marL="0" indent="0" defTabSz="1080000" eaLnBrk="1" hangingPunct="1">
              <a:buNone/>
              <a:tabLst>
                <a:tab pos="1980000" algn="l"/>
              </a:tabLst>
            </a:pPr>
            <a:endParaRPr lang="de-DE" sz="1200" kern="0" dirty="0"/>
          </a:p>
          <a:p>
            <a:pPr marL="236537" lvl="1" indent="0" defTabSz="1080000" eaLnBrk="1" hangingPunct="1">
              <a:buNone/>
              <a:tabLst>
                <a:tab pos="1980000" algn="l"/>
              </a:tabLst>
            </a:pPr>
            <a:r>
              <a:rPr lang="de-DE" sz="1200" kern="0" dirty="0"/>
              <a:t> </a:t>
            </a:r>
            <a:endParaRPr lang="de-DE" sz="1300" dirty="0" smtClean="0">
              <a:solidFill>
                <a:srgbClr val="000000"/>
              </a:solidFill>
              <a:latin typeface="Frutiger LT Com 65 Bold" panose="020B0803030504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486694" y="1484784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3600" kern="0" dirty="0" smtClean="0">
                <a:solidFill>
                  <a:srgbClr val="009878"/>
                </a:solidFill>
                <a:latin typeface="Frutiger LT Com 65 Bold" panose="020B0803030504020204" pitchFamily="34" charset="0"/>
              </a:rPr>
              <a:t>700</a:t>
            </a:r>
            <a:endParaRPr lang="de-DE" sz="3600" kern="0" dirty="0">
              <a:solidFill>
                <a:srgbClr val="009878"/>
              </a:solidFill>
              <a:latin typeface="Frutiger LT Com 65 Bold" panose="020B080303050402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743174" y="352569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3600" kern="0" dirty="0" smtClean="0">
                <a:solidFill>
                  <a:srgbClr val="009878"/>
                </a:solidFill>
                <a:latin typeface="Frutiger LT Com 65 Bold" panose="020B0803030504020204" pitchFamily="34" charset="0"/>
              </a:rPr>
              <a:t>15</a:t>
            </a:r>
            <a:endParaRPr lang="de-DE" sz="3600" kern="0" dirty="0">
              <a:solidFill>
                <a:srgbClr val="009878"/>
              </a:solidFill>
              <a:latin typeface="Frutiger LT Com 65 Bold" panose="020B0803030504020204" pitchFamily="34" charset="0"/>
            </a:endParaRPr>
          </a:p>
        </p:txBody>
      </p:sp>
      <p:sp>
        <p:nvSpPr>
          <p:cNvPr id="11" name="Textfeld 16"/>
          <p:cNvSpPr txBox="1">
            <a:spLocks noChangeArrowheads="1"/>
          </p:cNvSpPr>
          <p:nvPr/>
        </p:nvSpPr>
        <p:spPr bwMode="auto">
          <a:xfrm>
            <a:off x="2403836" y="3781306"/>
            <a:ext cx="4048521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de-DE" sz="1300" dirty="0" smtClean="0">
                <a:solidFill>
                  <a:srgbClr val="000000"/>
                </a:solidFill>
                <a:latin typeface="Frutiger LT Com 65 Bold" panose="020B0803030504020204" pitchFamily="34" charset="0"/>
              </a:rPr>
              <a:t>Wissenschaftliche Abteilungen</a:t>
            </a:r>
          </a:p>
        </p:txBody>
      </p:sp>
      <p:sp>
        <p:nvSpPr>
          <p:cNvPr id="12" name="Textfeld 16"/>
          <p:cNvSpPr txBox="1">
            <a:spLocks noChangeArrowheads="1"/>
          </p:cNvSpPr>
          <p:nvPr/>
        </p:nvSpPr>
        <p:spPr bwMode="auto">
          <a:xfrm>
            <a:off x="2403836" y="2726849"/>
            <a:ext cx="404852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de-DE" sz="1300" dirty="0" smtClean="0">
                <a:solidFill>
                  <a:srgbClr val="000000"/>
                </a:solidFill>
                <a:latin typeface="Frutiger LT Com 65 Bold" panose="020B0803030504020204" pitchFamily="34" charset="0"/>
              </a:rPr>
              <a:t>Millionen Euro Haushalt</a:t>
            </a:r>
          </a:p>
          <a:p>
            <a:pPr lvl="0" eaLnBrk="1" hangingPunct="1">
              <a:tabLst>
                <a:tab pos="2692800" algn="l"/>
                <a:tab pos="3189600" algn="l"/>
              </a:tabLst>
            </a:pPr>
            <a:r>
              <a:rPr lang="de-DE" sz="1200" kern="0" dirty="0">
                <a:solidFill>
                  <a:srgbClr val="000000"/>
                </a:solidFill>
              </a:rPr>
              <a:t>Betrieb und Investitionen 2018 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743174" y="2702070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3600" kern="0" dirty="0" smtClean="0">
                <a:solidFill>
                  <a:srgbClr val="009878"/>
                </a:solidFill>
                <a:latin typeface="Frutiger LT Com 65 Bold" panose="020B0803030504020204" pitchFamily="34" charset="0"/>
              </a:rPr>
              <a:t>57</a:t>
            </a:r>
            <a:endParaRPr lang="de-DE" sz="3600" kern="0" dirty="0">
              <a:solidFill>
                <a:srgbClr val="009878"/>
              </a:solidFill>
              <a:latin typeface="Frutiger LT Com 65 Bold" panose="020B0803030504020204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999655" y="434931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3600" kern="0" dirty="0" smtClean="0">
                <a:solidFill>
                  <a:srgbClr val="009878"/>
                </a:solidFill>
                <a:latin typeface="Frutiger LT Com 65 Bold" panose="020B0803030504020204" pitchFamily="34" charset="0"/>
              </a:rPr>
              <a:t>5</a:t>
            </a:r>
            <a:endParaRPr lang="de-DE" sz="3600" kern="0" dirty="0">
              <a:solidFill>
                <a:srgbClr val="009878"/>
              </a:solidFill>
              <a:latin typeface="Frutiger LT Com 65 Bold" panose="020B0803030504020204" pitchFamily="34" charset="0"/>
            </a:endParaRPr>
          </a:p>
        </p:txBody>
      </p:sp>
      <p:sp>
        <p:nvSpPr>
          <p:cNvPr id="15" name="Textfeld 16"/>
          <p:cNvSpPr txBox="1">
            <a:spLocks noChangeArrowheads="1"/>
          </p:cNvSpPr>
          <p:nvPr/>
        </p:nvSpPr>
        <p:spPr bwMode="auto">
          <a:xfrm>
            <a:off x="2403836" y="4615252"/>
            <a:ext cx="4048521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de-DE" sz="1300" dirty="0" smtClean="0">
                <a:solidFill>
                  <a:srgbClr val="000000"/>
                </a:solidFill>
                <a:latin typeface="Frutiger LT Com 65 Bold" panose="020B0803030504020204" pitchFamily="34" charset="0"/>
              </a:rPr>
              <a:t>Geschäftsfelder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999654" y="5172943"/>
            <a:ext cx="441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3600" kern="0" dirty="0" smtClean="0">
                <a:solidFill>
                  <a:srgbClr val="009878"/>
                </a:solidFill>
                <a:latin typeface="Frutiger LT Com 65 Bold" panose="020B0803030504020204" pitchFamily="34" charset="0"/>
              </a:rPr>
              <a:t>5</a:t>
            </a:r>
            <a:endParaRPr lang="de-DE" sz="3600" kern="0" dirty="0">
              <a:solidFill>
                <a:srgbClr val="009878"/>
              </a:solidFill>
              <a:latin typeface="Frutiger LT Com 65 Bold" panose="020B0803030504020204" pitchFamily="34" charset="0"/>
            </a:endParaRPr>
          </a:p>
        </p:txBody>
      </p:sp>
      <p:sp>
        <p:nvSpPr>
          <p:cNvPr id="17" name="Textfeld 16"/>
          <p:cNvSpPr txBox="1">
            <a:spLocks noChangeArrowheads="1"/>
          </p:cNvSpPr>
          <p:nvPr/>
        </p:nvSpPr>
        <p:spPr bwMode="auto">
          <a:xfrm>
            <a:off x="2403836" y="5437361"/>
            <a:ext cx="4048521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de-DE" sz="1300" dirty="0" smtClean="0">
                <a:solidFill>
                  <a:srgbClr val="000000"/>
                </a:solidFill>
                <a:latin typeface="Frutiger LT Com 65 Bold" panose="020B0803030504020204" pitchFamily="34" charset="0"/>
              </a:rPr>
              <a:t>Standorte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06" y="692696"/>
            <a:ext cx="3982232" cy="5137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Tabellen</a:t>
            </a:r>
            <a:br>
              <a:rPr lang="de-DE" smtClean="0"/>
            </a:br>
            <a:r>
              <a:rPr lang="de-DE" smtClean="0"/>
              <a:t>Technische Hinweise (nur für Office 2010)</a:t>
            </a:r>
            <a:endParaRPr lang="de-DE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 smtClean="0"/>
              <a:t>Durch Ziehen des Mauszeigers können einzelne Zellen der Tabelle markiert oder durch Klicken auf den Rand der kompletten Tabelle kann alles markiert und durch Rechtsklick bearbeitet werden (»Zeilen/Spalten einfügen/löschen«, »Zellen verbinden/teilen« und »Form formatieren«).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30</a:t>
            </a:fld>
            <a:endParaRPr lang="de-DE" dirty="0"/>
          </a:p>
        </p:txBody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88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Farben – allgemeine Farbpalette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Fraunhofer-Farben können über die </a:t>
            </a:r>
            <a:r>
              <a:rPr lang="de-DE" dirty="0" err="1" smtClean="0"/>
              <a:t>Powerpoint</a:t>
            </a:r>
            <a:r>
              <a:rPr lang="de-DE" dirty="0" smtClean="0"/>
              <a:t>-Farbauswahl </a:t>
            </a:r>
            <a:br>
              <a:rPr lang="de-DE" dirty="0" smtClean="0"/>
            </a:br>
            <a:r>
              <a:rPr lang="de-DE" dirty="0" smtClean="0"/>
              <a:t>aufgenommen und in der neuen Präsentation angewendet werden:</a:t>
            </a:r>
          </a:p>
          <a:p>
            <a:r>
              <a:rPr lang="de-DE" dirty="0" smtClean="0"/>
              <a:t>Überschriften/Fließtext/Quellenangaben/</a:t>
            </a:r>
            <a:br>
              <a:rPr lang="de-DE" dirty="0" smtClean="0"/>
            </a:br>
            <a:r>
              <a:rPr lang="de-DE" dirty="0" smtClean="0"/>
              <a:t>Bildunterschriften/Graphikauszeichnungen</a:t>
            </a:r>
          </a:p>
          <a:p>
            <a:r>
              <a:rPr lang="de-DE" dirty="0" smtClean="0"/>
              <a:t>Graphikauszeichnungen</a:t>
            </a:r>
          </a:p>
          <a:p>
            <a:r>
              <a:rPr lang="de-DE" dirty="0" smtClean="0"/>
              <a:t>Aufzählungen/Nummerierungen erster Ebene/</a:t>
            </a:r>
            <a:br>
              <a:rPr lang="de-DE" dirty="0" smtClean="0"/>
            </a:br>
            <a:r>
              <a:rPr lang="de-DE" dirty="0" smtClean="0"/>
              <a:t>graphische Elemente</a:t>
            </a:r>
          </a:p>
          <a:p>
            <a:r>
              <a:rPr lang="de-DE" dirty="0" smtClean="0"/>
              <a:t>Graphiken</a:t>
            </a:r>
          </a:p>
          <a:p>
            <a:r>
              <a:rPr lang="de-DE" dirty="0" smtClean="0"/>
              <a:t>Fonds hinter Graphiken</a:t>
            </a:r>
          </a:p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31</a:t>
            </a:fld>
            <a:endParaRPr lang="de-DE" dirty="0"/>
          </a:p>
        </p:txBody>
      </p:sp>
      <p:cxnSp>
        <p:nvCxnSpPr>
          <p:cNvPr id="9" name="Gerade Verbindung 8"/>
          <p:cNvCxnSpPr/>
          <p:nvPr/>
        </p:nvCxnSpPr>
        <p:spPr bwMode="auto">
          <a:xfrm>
            <a:off x="4175190" y="5157240"/>
            <a:ext cx="3552031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9" name="Rectangle 13"/>
          <p:cNvSpPr>
            <a:spLocks noChangeArrowheads="1"/>
          </p:cNvSpPr>
          <p:nvPr/>
        </p:nvSpPr>
        <p:spPr bwMode="auto">
          <a:xfrm>
            <a:off x="6444260" y="2996940"/>
            <a:ext cx="287338" cy="287337"/>
          </a:xfrm>
          <a:prstGeom prst="rect">
            <a:avLst/>
          </a:prstGeom>
          <a:solidFill>
            <a:schemeClr val="bg1"/>
          </a:solidFill>
          <a:ln w="6350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0" name="Rectangle 14"/>
          <p:cNvSpPr>
            <a:spLocks noChangeArrowheads="1"/>
          </p:cNvSpPr>
          <p:nvPr/>
        </p:nvSpPr>
        <p:spPr bwMode="auto">
          <a:xfrm>
            <a:off x="6444260" y="2492870"/>
            <a:ext cx="287338" cy="2873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1" name="Rectangle 15"/>
          <p:cNvSpPr>
            <a:spLocks noChangeArrowheads="1"/>
          </p:cNvSpPr>
          <p:nvPr/>
        </p:nvSpPr>
        <p:spPr bwMode="auto">
          <a:xfrm>
            <a:off x="6804310" y="3501010"/>
            <a:ext cx="287338" cy="28733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2" name="Rectangle 16"/>
          <p:cNvSpPr>
            <a:spLocks noChangeArrowheads="1"/>
          </p:cNvSpPr>
          <p:nvPr/>
        </p:nvSpPr>
        <p:spPr bwMode="auto">
          <a:xfrm>
            <a:off x="6444260" y="3501010"/>
            <a:ext cx="287338" cy="2873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3" name="Rectangle 17"/>
          <p:cNvSpPr>
            <a:spLocks noChangeArrowheads="1"/>
          </p:cNvSpPr>
          <p:nvPr/>
        </p:nvSpPr>
        <p:spPr bwMode="auto">
          <a:xfrm>
            <a:off x="6444260" y="4005080"/>
            <a:ext cx="287338" cy="287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4" name="Rectangle 18"/>
          <p:cNvSpPr>
            <a:spLocks noChangeArrowheads="1"/>
          </p:cNvSpPr>
          <p:nvPr/>
        </p:nvSpPr>
        <p:spPr bwMode="auto">
          <a:xfrm>
            <a:off x="6804310" y="4005080"/>
            <a:ext cx="287338" cy="287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5" name="Rectangle 19"/>
          <p:cNvSpPr>
            <a:spLocks noChangeArrowheads="1"/>
          </p:cNvSpPr>
          <p:nvPr/>
        </p:nvSpPr>
        <p:spPr bwMode="auto">
          <a:xfrm>
            <a:off x="7164360" y="4005080"/>
            <a:ext cx="287338" cy="287338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6" name="Rectangle 20"/>
          <p:cNvSpPr>
            <a:spLocks noChangeArrowheads="1"/>
          </p:cNvSpPr>
          <p:nvPr/>
        </p:nvSpPr>
        <p:spPr bwMode="auto">
          <a:xfrm>
            <a:off x="7524410" y="4005080"/>
            <a:ext cx="287338" cy="2873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7" name="Rectangle 21"/>
          <p:cNvSpPr>
            <a:spLocks noChangeArrowheads="1"/>
          </p:cNvSpPr>
          <p:nvPr/>
        </p:nvSpPr>
        <p:spPr bwMode="auto">
          <a:xfrm>
            <a:off x="6804310" y="4509852"/>
            <a:ext cx="287338" cy="287338"/>
          </a:xfrm>
          <a:prstGeom prst="rect">
            <a:avLst/>
          </a:prstGeom>
          <a:solidFill>
            <a:srgbClr val="D4E6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8" name="Rectangle 22"/>
          <p:cNvSpPr>
            <a:spLocks noChangeArrowheads="1"/>
          </p:cNvSpPr>
          <p:nvPr/>
        </p:nvSpPr>
        <p:spPr bwMode="auto">
          <a:xfrm>
            <a:off x="7164360" y="4509852"/>
            <a:ext cx="287337" cy="287338"/>
          </a:xfrm>
          <a:prstGeom prst="rect">
            <a:avLst/>
          </a:prstGeom>
          <a:solidFill>
            <a:srgbClr val="E1E3E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9" name="Rectangle 23"/>
          <p:cNvSpPr>
            <a:spLocks noChangeArrowheads="1"/>
          </p:cNvSpPr>
          <p:nvPr/>
        </p:nvSpPr>
        <p:spPr bwMode="auto">
          <a:xfrm>
            <a:off x="6444260" y="4509852"/>
            <a:ext cx="287338" cy="287337"/>
          </a:xfrm>
          <a:prstGeom prst="rect">
            <a:avLst/>
          </a:prstGeom>
          <a:solidFill>
            <a:srgbClr val="FEEF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284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Sonderzeichen – zum Kopieren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Auf dieser Folie ist eine Auswahl häufig verwendeter Sonderzeichen hinterlegt, </a:t>
            </a:r>
            <a:br>
              <a:rPr lang="de-DE" dirty="0" smtClean="0"/>
            </a:br>
            <a:r>
              <a:rPr lang="de-DE" dirty="0" smtClean="0"/>
              <a:t>die Sie direkt von hier kopieren können.</a:t>
            </a:r>
          </a:p>
          <a:p>
            <a:r>
              <a:rPr lang="de-DE" dirty="0" smtClean="0"/>
              <a:t>© ® ™</a:t>
            </a:r>
          </a:p>
          <a:p>
            <a:r>
              <a:rPr lang="de-DE" dirty="0" smtClean="0"/>
              <a:t>» «</a:t>
            </a:r>
          </a:p>
          <a:p>
            <a:r>
              <a:rPr lang="de-DE" dirty="0" smtClean="0"/>
              <a:t>¼ ½ ¾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32</a:t>
            </a:fld>
            <a:endParaRPr lang="de-DE" dirty="0"/>
          </a:p>
        </p:txBody>
      </p:sp>
      <p:cxnSp>
        <p:nvCxnSpPr>
          <p:cNvPr id="9" name="Gerade Verbindung 8"/>
          <p:cNvCxnSpPr/>
          <p:nvPr/>
        </p:nvCxnSpPr>
        <p:spPr bwMode="auto">
          <a:xfrm>
            <a:off x="4175190" y="5157240"/>
            <a:ext cx="3552031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477838" y="1143000"/>
            <a:ext cx="112331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Frutiger LT Com 55 Roman" pitchFamily="34" charset="0"/>
                <a:cs typeface="Arial" pitchFamily="34" charset="0"/>
              </a:rPr>
              <a:t>! DIESE FOLIE AUS FINALER PRÄSENTATION LÖSCHEN !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4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</a:t>
            </a:fld>
            <a:endParaRPr lang="de-DE" dirty="0"/>
          </a:p>
        </p:txBody>
      </p:sp>
      <p:grpSp>
        <p:nvGrpSpPr>
          <p:cNvPr id="27" name="Gruppieren 26"/>
          <p:cNvGrpSpPr/>
          <p:nvPr/>
        </p:nvGrpSpPr>
        <p:grpSpPr>
          <a:xfrm>
            <a:off x="1330745" y="1556792"/>
            <a:ext cx="5772574" cy="3024336"/>
            <a:chOff x="455612" y="1411571"/>
            <a:chExt cx="5772574" cy="3024336"/>
          </a:xfrm>
        </p:grpSpPr>
        <p:cxnSp>
          <p:nvCxnSpPr>
            <p:cNvPr id="28" name="Gerader Verbinder 27"/>
            <p:cNvCxnSpPr/>
            <p:nvPr/>
          </p:nvCxnSpPr>
          <p:spPr bwMode="auto">
            <a:xfrm flipH="1" flipV="1">
              <a:off x="5155534" y="1411571"/>
              <a:ext cx="1072652" cy="3024336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r Verbinder 28"/>
            <p:cNvCxnSpPr/>
            <p:nvPr/>
          </p:nvCxnSpPr>
          <p:spPr bwMode="auto">
            <a:xfrm flipH="1" flipV="1">
              <a:off x="466726" y="2586021"/>
              <a:ext cx="5761460" cy="1849886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Rechteck 29"/>
            <p:cNvSpPr/>
            <p:nvPr/>
          </p:nvSpPr>
          <p:spPr bwMode="auto">
            <a:xfrm>
              <a:off x="455612" y="1411571"/>
              <a:ext cx="4706155" cy="1174450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1" name="Gerader Verbinder 30"/>
            <p:cNvCxnSpPr/>
            <p:nvPr/>
          </p:nvCxnSpPr>
          <p:spPr bwMode="auto">
            <a:xfrm flipH="1" flipV="1">
              <a:off x="5161768" y="2586021"/>
              <a:ext cx="1066418" cy="1849886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2" name="Gruppieren 31"/>
          <p:cNvGrpSpPr/>
          <p:nvPr/>
        </p:nvGrpSpPr>
        <p:grpSpPr>
          <a:xfrm>
            <a:off x="1326137" y="3070165"/>
            <a:ext cx="5777182" cy="1584178"/>
            <a:chOff x="455612" y="1411571"/>
            <a:chExt cx="5777182" cy="1584178"/>
          </a:xfrm>
        </p:grpSpPr>
        <p:cxnSp>
          <p:nvCxnSpPr>
            <p:cNvPr id="33" name="Gerader Verbinder 32"/>
            <p:cNvCxnSpPr/>
            <p:nvPr/>
          </p:nvCxnSpPr>
          <p:spPr bwMode="auto">
            <a:xfrm flipH="1" flipV="1">
              <a:off x="5155535" y="1411571"/>
              <a:ext cx="1077259" cy="1584178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r Verbinder 33"/>
            <p:cNvCxnSpPr/>
            <p:nvPr/>
          </p:nvCxnSpPr>
          <p:spPr bwMode="auto">
            <a:xfrm flipH="1" flipV="1">
              <a:off x="455613" y="2586021"/>
              <a:ext cx="5777181" cy="409728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5" name="Rechteck 34"/>
            <p:cNvSpPr/>
            <p:nvPr/>
          </p:nvSpPr>
          <p:spPr bwMode="auto">
            <a:xfrm>
              <a:off x="455612" y="1411571"/>
              <a:ext cx="4706155" cy="1174450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r Verbinder 35"/>
            <p:cNvCxnSpPr/>
            <p:nvPr/>
          </p:nvCxnSpPr>
          <p:spPr bwMode="auto">
            <a:xfrm flipH="1" flipV="1">
              <a:off x="5166376" y="2586021"/>
              <a:ext cx="1066418" cy="402662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>
            <a:off x="1326137" y="2773645"/>
            <a:ext cx="6007764" cy="3104830"/>
            <a:chOff x="455612" y="-467919"/>
            <a:chExt cx="6007764" cy="3104830"/>
          </a:xfrm>
        </p:grpSpPr>
        <p:cxnSp>
          <p:nvCxnSpPr>
            <p:cNvPr id="38" name="Gerader Verbinder 37"/>
            <p:cNvCxnSpPr/>
            <p:nvPr/>
          </p:nvCxnSpPr>
          <p:spPr bwMode="auto">
            <a:xfrm flipH="1">
              <a:off x="5361464" y="-467919"/>
              <a:ext cx="1101912" cy="1895444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r Verbinder 38"/>
            <p:cNvCxnSpPr/>
            <p:nvPr/>
          </p:nvCxnSpPr>
          <p:spPr bwMode="auto">
            <a:xfrm flipH="1">
              <a:off x="471334" y="-467919"/>
              <a:ext cx="5992042" cy="1873632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0" name="Rechteck 39"/>
            <p:cNvSpPr/>
            <p:nvPr/>
          </p:nvSpPr>
          <p:spPr bwMode="auto">
            <a:xfrm>
              <a:off x="455612" y="1411570"/>
              <a:ext cx="4913084" cy="1225341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1" name="Gerader Verbinder 40"/>
            <p:cNvCxnSpPr/>
            <p:nvPr/>
          </p:nvCxnSpPr>
          <p:spPr bwMode="auto">
            <a:xfrm flipH="1">
              <a:off x="5368697" y="-459431"/>
              <a:ext cx="1094679" cy="3096342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Rechteck 12"/>
          <p:cNvSpPr/>
          <p:nvPr/>
        </p:nvSpPr>
        <p:spPr bwMode="auto">
          <a:xfrm>
            <a:off x="262558" y="334800"/>
            <a:ext cx="10153128" cy="5758496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2" name="Gruppieren 41"/>
          <p:cNvGrpSpPr/>
          <p:nvPr/>
        </p:nvGrpSpPr>
        <p:grpSpPr>
          <a:xfrm>
            <a:off x="1389733" y="4669089"/>
            <a:ext cx="4921496" cy="1208135"/>
            <a:chOff x="519208" y="1427525"/>
            <a:chExt cx="4921496" cy="1208135"/>
          </a:xfrm>
        </p:grpSpPr>
        <p:grpSp>
          <p:nvGrpSpPr>
            <p:cNvPr id="43" name="Group 6"/>
            <p:cNvGrpSpPr/>
            <p:nvPr/>
          </p:nvGrpSpPr>
          <p:grpSpPr>
            <a:xfrm>
              <a:off x="519208" y="1439882"/>
              <a:ext cx="1749800" cy="1182283"/>
              <a:chOff x="2229403" y="4969799"/>
              <a:chExt cx="1749800" cy="1182283"/>
            </a:xfrm>
          </p:grpSpPr>
          <p:pic>
            <p:nvPicPr>
              <p:cNvPr id="46" name="Grafik 19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54" b="2654"/>
              <a:stretch/>
            </p:blipFill>
            <p:spPr>
              <a:xfrm>
                <a:off x="2229403" y="4969799"/>
                <a:ext cx="1749800" cy="1134177"/>
              </a:xfrm>
              <a:prstGeom prst="rect">
                <a:avLst/>
              </a:prstGeom>
              <a:ln w="9360">
                <a:noFill/>
              </a:ln>
            </p:spPr>
          </p:pic>
          <p:sp>
            <p:nvSpPr>
              <p:cNvPr id="47" name="CustomShape 7"/>
              <p:cNvSpPr/>
              <p:nvPr/>
            </p:nvSpPr>
            <p:spPr>
              <a:xfrm>
                <a:off x="2266560" y="5848962"/>
                <a:ext cx="981384" cy="303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45000" rIns="90000" bIns="4500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de-DE" sz="1400" b="0" strike="noStrike" spc="-1" dirty="0" smtClean="0">
                    <a:solidFill>
                      <a:srgbClr val="FFFFFF"/>
                    </a:solidFill>
                    <a:latin typeface="Frutiger LT Com 55 Roman"/>
                    <a:ea typeface="DejaVu Sans"/>
                  </a:rPr>
                  <a:t>Lemgo</a:t>
                </a:r>
                <a:endParaRPr lang="de-DE" sz="1400" b="0" strike="noStrike" spc="-1" dirty="0">
                  <a:latin typeface="Arial"/>
                </a:endParaRPr>
              </a:p>
            </p:txBody>
          </p:sp>
        </p:grpSp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465" y="2203660"/>
              <a:ext cx="2071234" cy="432000"/>
            </a:xfrm>
            <a:prstGeom prst="rect">
              <a:avLst/>
            </a:prstGeom>
          </p:spPr>
        </p:pic>
        <p:sp>
          <p:nvSpPr>
            <p:cNvPr id="45" name="Textfeld 44"/>
            <p:cNvSpPr txBox="1"/>
            <p:nvPr/>
          </p:nvSpPr>
          <p:spPr>
            <a:xfrm>
              <a:off x="2382866" y="1427525"/>
              <a:ext cx="3057838" cy="778675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r>
                <a:rPr lang="de-DE" sz="1400" dirty="0" smtClean="0"/>
                <a:t>Institutsteil INA, 2 Abteilungen</a:t>
              </a:r>
              <a:endParaRPr lang="de-DE" sz="1400" dirty="0"/>
            </a:p>
            <a:p>
              <a:r>
                <a:rPr lang="de-DE" sz="1400" dirty="0"/>
                <a:t>Professur </a:t>
              </a:r>
              <a:r>
                <a:rPr lang="de-DE" sz="1400" dirty="0" smtClean="0"/>
                <a:t>Kognitive Automation (in Anbahnung, Univ. Bielefeld)</a:t>
              </a:r>
              <a:endParaRPr lang="de-DE" dirty="0"/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1389733" y="3084913"/>
            <a:ext cx="4603680" cy="1204596"/>
            <a:chOff x="519208" y="1426319"/>
            <a:chExt cx="4603680" cy="1204596"/>
          </a:xfrm>
        </p:grpSpPr>
        <p:grpSp>
          <p:nvGrpSpPr>
            <p:cNvPr id="49" name="Group 6"/>
            <p:cNvGrpSpPr/>
            <p:nvPr/>
          </p:nvGrpSpPr>
          <p:grpSpPr>
            <a:xfrm>
              <a:off x="519208" y="1440649"/>
              <a:ext cx="1749800" cy="1150814"/>
              <a:chOff x="2229403" y="4970566"/>
              <a:chExt cx="1749800" cy="1150814"/>
            </a:xfrm>
          </p:grpSpPr>
          <p:pic>
            <p:nvPicPr>
              <p:cNvPr id="52" name="Grafik 19"/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9403" y="4970566"/>
                <a:ext cx="1749800" cy="1107491"/>
              </a:xfrm>
              <a:prstGeom prst="rect">
                <a:avLst/>
              </a:prstGeom>
              <a:ln w="9360">
                <a:noFill/>
              </a:ln>
            </p:spPr>
          </p:pic>
          <p:sp>
            <p:nvSpPr>
              <p:cNvPr id="53" name="CustomShape 7"/>
              <p:cNvSpPr/>
              <p:nvPr/>
            </p:nvSpPr>
            <p:spPr>
              <a:xfrm>
                <a:off x="2266560" y="5818260"/>
                <a:ext cx="981384" cy="303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45000" rIns="90000" bIns="4500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de-DE" sz="1400" b="0" strike="noStrike" spc="-1" dirty="0" smtClean="0">
                    <a:solidFill>
                      <a:srgbClr val="FFFFFF"/>
                    </a:solidFill>
                    <a:latin typeface="Frutiger LT Com 55 Roman"/>
                    <a:ea typeface="DejaVu Sans"/>
                  </a:rPr>
                  <a:t>Ettlingen</a:t>
                </a:r>
                <a:endParaRPr lang="de-DE" sz="1400" b="0" strike="noStrike" spc="-1" dirty="0">
                  <a:latin typeface="Arial"/>
                </a:endParaRPr>
              </a:p>
            </p:txBody>
          </p:sp>
        </p:grpSp>
        <p:pic>
          <p:nvPicPr>
            <p:cNvPr id="50" name="Grafik 4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0017" y="2252915"/>
              <a:ext cx="776618" cy="378000"/>
            </a:xfrm>
            <a:prstGeom prst="rect">
              <a:avLst/>
            </a:prstGeom>
          </p:spPr>
        </p:pic>
        <p:sp>
          <p:nvSpPr>
            <p:cNvPr id="51" name="Textfeld 50"/>
            <p:cNvSpPr txBox="1"/>
            <p:nvPr/>
          </p:nvSpPr>
          <p:spPr>
            <a:xfrm>
              <a:off x="2379301" y="1426319"/>
              <a:ext cx="2743587" cy="778675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r>
                <a:rPr lang="de-DE" sz="1400" dirty="0" smtClean="0"/>
                <a:t>5 Abteilungen</a:t>
              </a:r>
              <a:endParaRPr lang="de-DE" sz="1400" dirty="0"/>
            </a:p>
            <a:p>
              <a:r>
                <a:rPr lang="de-DE" sz="1400" dirty="0"/>
                <a:t>Professur </a:t>
              </a:r>
              <a:r>
                <a:rPr lang="de-DE" sz="1400" dirty="0" smtClean="0"/>
                <a:t>Optronik</a:t>
              </a:r>
              <a:br>
                <a:rPr lang="de-DE" sz="1400" dirty="0" smtClean="0"/>
              </a:br>
              <a:r>
                <a:rPr lang="de-DE" sz="1400" dirty="0" smtClean="0"/>
                <a:t>(Prof. Eichhorn, KIT)</a:t>
              </a:r>
              <a:endParaRPr lang="de-DE" dirty="0"/>
            </a:p>
          </p:txBody>
        </p:sp>
      </p:grpSp>
      <p:grpSp>
        <p:nvGrpSpPr>
          <p:cNvPr id="54" name="Gruppieren 53"/>
          <p:cNvGrpSpPr/>
          <p:nvPr/>
        </p:nvGrpSpPr>
        <p:grpSpPr>
          <a:xfrm>
            <a:off x="1394341" y="1572745"/>
            <a:ext cx="4599072" cy="1164494"/>
            <a:chOff x="519208" y="1427524"/>
            <a:chExt cx="4599072" cy="1164494"/>
          </a:xfrm>
        </p:grpSpPr>
        <p:grpSp>
          <p:nvGrpSpPr>
            <p:cNvPr id="55" name="Group 6"/>
            <p:cNvGrpSpPr/>
            <p:nvPr/>
          </p:nvGrpSpPr>
          <p:grpSpPr>
            <a:xfrm>
              <a:off x="519208" y="1439883"/>
              <a:ext cx="1745192" cy="1147143"/>
              <a:chOff x="2229403" y="4969800"/>
              <a:chExt cx="1745192" cy="1147143"/>
            </a:xfrm>
          </p:grpSpPr>
          <p:pic>
            <p:nvPicPr>
              <p:cNvPr id="58" name="Grafik 19"/>
              <p:cNvPicPr/>
              <p:nvPr/>
            </p:nvPicPr>
            <p:blipFill>
              <a:blip r:embed="rId6"/>
              <a:stretch/>
            </p:blipFill>
            <p:spPr>
              <a:xfrm>
                <a:off x="2229403" y="4969800"/>
                <a:ext cx="1745192" cy="1109732"/>
              </a:xfrm>
              <a:prstGeom prst="rect">
                <a:avLst/>
              </a:prstGeom>
              <a:ln w="9360">
                <a:noFill/>
              </a:ln>
            </p:spPr>
          </p:pic>
          <p:sp>
            <p:nvSpPr>
              <p:cNvPr id="59" name="CustomShape 7"/>
              <p:cNvSpPr/>
              <p:nvPr/>
            </p:nvSpPr>
            <p:spPr>
              <a:xfrm>
                <a:off x="2266560" y="5813823"/>
                <a:ext cx="981384" cy="303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45000" rIns="90000" bIns="4500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de-DE" sz="1400" b="0" strike="noStrike" spc="-1" dirty="0">
                    <a:solidFill>
                      <a:srgbClr val="FFFFFF"/>
                    </a:solidFill>
                    <a:latin typeface="Frutiger LT Com 55 Roman"/>
                    <a:ea typeface="DejaVu Sans"/>
                  </a:rPr>
                  <a:t>Karlsruhe</a:t>
                </a:r>
                <a:endParaRPr lang="de-DE" sz="1400" b="0" strike="noStrike" spc="-1" dirty="0">
                  <a:latin typeface="Arial"/>
                </a:endParaRPr>
              </a:p>
            </p:txBody>
          </p:sp>
        </p:grpSp>
        <p:pic>
          <p:nvPicPr>
            <p:cNvPr id="56" name="Grafik 5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409" y="2215641"/>
              <a:ext cx="1943474" cy="376377"/>
            </a:xfrm>
            <a:prstGeom prst="rect">
              <a:avLst/>
            </a:prstGeom>
          </p:spPr>
        </p:pic>
        <p:sp>
          <p:nvSpPr>
            <p:cNvPr id="57" name="Textfeld 56"/>
            <p:cNvSpPr txBox="1"/>
            <p:nvPr/>
          </p:nvSpPr>
          <p:spPr>
            <a:xfrm>
              <a:off x="2374694" y="1427524"/>
              <a:ext cx="2743586" cy="778675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r>
                <a:rPr lang="de-DE" sz="1400" dirty="0"/>
                <a:t>6</a:t>
              </a:r>
              <a:r>
                <a:rPr lang="de-DE" sz="1400" dirty="0" smtClean="0"/>
                <a:t> Abteilungen</a:t>
              </a:r>
              <a:endParaRPr lang="de-DE" sz="1400" dirty="0"/>
            </a:p>
            <a:p>
              <a:r>
                <a:rPr lang="de-DE" sz="1400" dirty="0" smtClean="0"/>
                <a:t>Professur Interaktive Echtzeit-systeme (Prof. Beyerer, KIT)</a:t>
              </a:r>
              <a:endParaRPr lang="de-DE" dirty="0"/>
            </a:p>
          </p:txBody>
        </p:sp>
      </p:grpSp>
      <p:sp>
        <p:nvSpPr>
          <p:cNvPr id="61" name="Rectangle 2"/>
          <p:cNvSpPr txBox="1">
            <a:spLocks noChangeArrowheads="1"/>
          </p:cNvSpPr>
          <p:nvPr/>
        </p:nvSpPr>
        <p:spPr bwMode="auto">
          <a:xfrm>
            <a:off x="477839" y="334800"/>
            <a:ext cx="11233150" cy="67710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pPr>
              <a:buFontTx/>
            </a:pPr>
            <a:r>
              <a:rPr lang="de-DE" kern="0" dirty="0" smtClean="0"/>
              <a:t>Standorte des Fraunhofer IOSB</a:t>
            </a:r>
            <a:br>
              <a:rPr lang="de-DE" kern="0" dirty="0" smtClean="0"/>
            </a:br>
            <a:r>
              <a:rPr lang="de-DE" sz="2000" kern="0" dirty="0" smtClean="0">
                <a:solidFill>
                  <a:schemeClr val="bg2"/>
                </a:solidFill>
              </a:rPr>
              <a:t>und deren Kooperationspartner (1)</a:t>
            </a:r>
            <a:endParaRPr lang="de-DE" kern="0" dirty="0"/>
          </a:p>
        </p:txBody>
      </p:sp>
      <p:pic>
        <p:nvPicPr>
          <p:cNvPr id="63" name="Grafik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06" y="692696"/>
            <a:ext cx="3982232" cy="51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9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973 0.35 L 0.00235 -0.00023 L -4.02396E-6 -0.00023 L -4.02396E-6 -3.7037E-7 " pathEditMode="relative" rAng="0" ptsTypes="AAAA">
                                      <p:cBhvr>
                                        <p:cTn id="11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86" y="-1752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662 0.21829 L 0.00234 -0.00023 L 1.63042E-6 -0.00023 L 1.63042E-6 -0.00023 " pathEditMode="relative" rAng="0" ptsTypes="AAAA">
                                      <p:cBhvr>
                                        <p:cTn id="17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37" y="-1092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986 0.14144 L 0.00196 -0.00023 L -3.79867E-6 -0.00023 L -3.79867E-6 -0.00023 " pathEditMode="relative" rAng="0" ptsTypes="AAAA">
                                      <p:cBhvr>
                                        <p:cTn id="33" dur="7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99" y="-708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14 0.11482 L 0.00234 -0.00023 L 1.85571E-6 -0.00023 L 1.85571E-6 -0.00023 " pathEditMode="relative" rAng="0" ptsTypes="AAAA">
                                      <p:cBhvr>
                                        <p:cTn id="39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64" y="-5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97 -0.36505 L 0.00208 -0.00116 L 3.67235E-6 -0.00116 L 3.67235E-6 1.11022E-16 " pathEditMode="relative" rAng="0" ptsTypes="AAAA">
                                      <p:cBhvr>
                                        <p:cTn id="55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9" y="1824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43 -0.23148 L 0.00222 -0.00093 L -4.36515E-6 -0.00093 L -4.36515E-6 2.96296E-6 " pathEditMode="relative" rAng="0" ptsTypes="AAAA">
                                      <p:cBhvr>
                                        <p:cTn id="61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1" y="1157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</a:t>
            </a:fld>
            <a:endParaRPr lang="de-DE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1330746" y="1612507"/>
            <a:ext cx="6755188" cy="2005176"/>
            <a:chOff x="455612" y="1411571"/>
            <a:chExt cx="6755188" cy="2005176"/>
          </a:xfrm>
        </p:grpSpPr>
        <p:cxnSp>
          <p:nvCxnSpPr>
            <p:cNvPr id="9" name="Gerader Verbinder 8"/>
            <p:cNvCxnSpPr/>
            <p:nvPr/>
          </p:nvCxnSpPr>
          <p:spPr bwMode="auto">
            <a:xfrm flipH="1" flipV="1">
              <a:off x="5436096" y="1427524"/>
              <a:ext cx="1774704" cy="1989223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r Verbinder 9"/>
            <p:cNvCxnSpPr/>
            <p:nvPr/>
          </p:nvCxnSpPr>
          <p:spPr bwMode="auto">
            <a:xfrm flipH="1" flipV="1">
              <a:off x="466726" y="2586021"/>
              <a:ext cx="6744074" cy="830725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Rechteck 10"/>
            <p:cNvSpPr/>
            <p:nvPr/>
          </p:nvSpPr>
          <p:spPr bwMode="auto">
            <a:xfrm>
              <a:off x="455612" y="1411571"/>
              <a:ext cx="4980484" cy="1174450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Gerader Verbinder 11"/>
            <p:cNvCxnSpPr/>
            <p:nvPr/>
          </p:nvCxnSpPr>
          <p:spPr bwMode="auto">
            <a:xfrm flipH="1" flipV="1">
              <a:off x="5436096" y="2586021"/>
              <a:ext cx="1774704" cy="830725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3" name="Gruppieren 12"/>
          <p:cNvGrpSpPr/>
          <p:nvPr/>
        </p:nvGrpSpPr>
        <p:grpSpPr>
          <a:xfrm>
            <a:off x="1326138" y="3125880"/>
            <a:ext cx="8297460" cy="1174450"/>
            <a:chOff x="455612" y="1411571"/>
            <a:chExt cx="8297460" cy="1174450"/>
          </a:xfrm>
        </p:grpSpPr>
        <p:cxnSp>
          <p:nvCxnSpPr>
            <p:cNvPr id="14" name="Gerader Verbinder 13"/>
            <p:cNvCxnSpPr/>
            <p:nvPr/>
          </p:nvCxnSpPr>
          <p:spPr bwMode="auto">
            <a:xfrm flipH="1" flipV="1">
              <a:off x="5155536" y="1411572"/>
              <a:ext cx="3597536" cy="166480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Rechteck 14"/>
            <p:cNvSpPr/>
            <p:nvPr/>
          </p:nvSpPr>
          <p:spPr bwMode="auto">
            <a:xfrm>
              <a:off x="455612" y="1411571"/>
              <a:ext cx="4706155" cy="1174450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6" name="Gerader Verbinder 15"/>
            <p:cNvCxnSpPr/>
            <p:nvPr/>
          </p:nvCxnSpPr>
          <p:spPr bwMode="auto">
            <a:xfrm flipH="1">
              <a:off x="5155534" y="1578052"/>
              <a:ext cx="3597538" cy="1007969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5" name="Gruppieren 34"/>
          <p:cNvGrpSpPr/>
          <p:nvPr/>
        </p:nvGrpSpPr>
        <p:grpSpPr>
          <a:xfrm>
            <a:off x="1342678" y="4698856"/>
            <a:ext cx="12457384" cy="1394440"/>
            <a:chOff x="455612" y="1411570"/>
            <a:chExt cx="12457384" cy="1394440"/>
          </a:xfrm>
        </p:grpSpPr>
        <p:cxnSp>
          <p:nvCxnSpPr>
            <p:cNvPr id="38" name="Gerader Verbinder 37"/>
            <p:cNvCxnSpPr/>
            <p:nvPr/>
          </p:nvCxnSpPr>
          <p:spPr bwMode="auto">
            <a:xfrm flipH="1" flipV="1">
              <a:off x="5155534" y="1411571"/>
              <a:ext cx="7757462" cy="1394439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r Verbinder 38"/>
            <p:cNvCxnSpPr/>
            <p:nvPr/>
          </p:nvCxnSpPr>
          <p:spPr bwMode="auto">
            <a:xfrm flipH="1" flipV="1">
              <a:off x="455612" y="2636911"/>
              <a:ext cx="12457384" cy="169099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0" name="Rechteck 39"/>
            <p:cNvSpPr/>
            <p:nvPr/>
          </p:nvSpPr>
          <p:spPr bwMode="auto">
            <a:xfrm>
              <a:off x="455612" y="1411570"/>
              <a:ext cx="4706155" cy="1225341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1" name="Gerader Verbinder 40"/>
            <p:cNvCxnSpPr/>
            <p:nvPr/>
          </p:nvCxnSpPr>
          <p:spPr bwMode="auto">
            <a:xfrm flipH="1" flipV="1">
              <a:off x="5155534" y="2636913"/>
              <a:ext cx="7757462" cy="169097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" name="Rechteck 6"/>
          <p:cNvSpPr/>
          <p:nvPr/>
        </p:nvSpPr>
        <p:spPr bwMode="auto">
          <a:xfrm>
            <a:off x="334565" y="334800"/>
            <a:ext cx="11855847" cy="5758496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 type="arrow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1389734" y="4752878"/>
            <a:ext cx="4777480" cy="1124394"/>
            <a:chOff x="519208" y="1455599"/>
            <a:chExt cx="4777480" cy="1124394"/>
          </a:xfrm>
        </p:grpSpPr>
        <p:grpSp>
          <p:nvGrpSpPr>
            <p:cNvPr id="18" name="Group 6"/>
            <p:cNvGrpSpPr/>
            <p:nvPr/>
          </p:nvGrpSpPr>
          <p:grpSpPr>
            <a:xfrm>
              <a:off x="519208" y="1455599"/>
              <a:ext cx="1749800" cy="1124394"/>
              <a:chOff x="2229403" y="4985516"/>
              <a:chExt cx="1749800" cy="1124394"/>
            </a:xfrm>
          </p:grpSpPr>
          <p:pic>
            <p:nvPicPr>
              <p:cNvPr id="20" name="Grafik 19"/>
              <p:cNvPicPr/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9403" y="4985516"/>
                <a:ext cx="1749800" cy="1111855"/>
              </a:xfrm>
              <a:prstGeom prst="rect">
                <a:avLst/>
              </a:prstGeom>
              <a:ln w="9360">
                <a:noFill/>
              </a:ln>
            </p:spPr>
          </p:pic>
          <p:sp>
            <p:nvSpPr>
              <p:cNvPr id="21" name="CustomShape 7"/>
              <p:cNvSpPr/>
              <p:nvPr/>
            </p:nvSpPr>
            <p:spPr>
              <a:xfrm>
                <a:off x="2266560" y="5806790"/>
                <a:ext cx="981384" cy="303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45000" rIns="90000" bIns="4500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de-DE" sz="1400" b="0" strike="noStrike" spc="-1" dirty="0" smtClean="0">
                    <a:solidFill>
                      <a:srgbClr val="FFFFFF"/>
                    </a:solidFill>
                    <a:latin typeface="Frutiger LT Com 55 Roman"/>
                    <a:ea typeface="DejaVu Sans"/>
                  </a:rPr>
                  <a:t>Beijing</a:t>
                </a:r>
                <a:endParaRPr lang="de-DE" sz="1400" b="0" strike="noStrike" spc="-1" dirty="0">
                  <a:latin typeface="Arial"/>
                </a:endParaRPr>
              </a:p>
            </p:txBody>
          </p:sp>
        </p:grpSp>
        <p:sp>
          <p:nvSpPr>
            <p:cNvPr id="19" name="Textfeld 18"/>
            <p:cNvSpPr txBox="1"/>
            <p:nvPr/>
          </p:nvSpPr>
          <p:spPr>
            <a:xfrm>
              <a:off x="2382866" y="1484785"/>
              <a:ext cx="2913822" cy="261610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r>
                <a:rPr lang="de-DE" sz="1400" dirty="0" smtClean="0"/>
                <a:t>Kontaktbüro</a:t>
              </a:r>
              <a:endParaRPr lang="de-DE" dirty="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1383899" y="3140628"/>
            <a:ext cx="4609515" cy="1165144"/>
            <a:chOff x="513373" y="1426319"/>
            <a:chExt cx="4609515" cy="1165144"/>
          </a:xfrm>
        </p:grpSpPr>
        <p:grpSp>
          <p:nvGrpSpPr>
            <p:cNvPr id="23" name="Group 6"/>
            <p:cNvGrpSpPr/>
            <p:nvPr/>
          </p:nvGrpSpPr>
          <p:grpSpPr>
            <a:xfrm>
              <a:off x="513373" y="1440649"/>
              <a:ext cx="1758979" cy="1150814"/>
              <a:chOff x="2223568" y="4970566"/>
              <a:chExt cx="1758979" cy="1150814"/>
            </a:xfrm>
          </p:grpSpPr>
          <p:pic>
            <p:nvPicPr>
              <p:cNvPr id="26" name="Grafik 19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54" b="3354"/>
              <a:stretch/>
            </p:blipFill>
            <p:spPr>
              <a:xfrm>
                <a:off x="2223568" y="4970566"/>
                <a:ext cx="1758979" cy="1107491"/>
              </a:xfrm>
              <a:prstGeom prst="rect">
                <a:avLst/>
              </a:prstGeom>
              <a:ln w="9360">
                <a:noFill/>
              </a:ln>
            </p:spPr>
          </p:pic>
          <p:sp>
            <p:nvSpPr>
              <p:cNvPr id="27" name="CustomShape 7"/>
              <p:cNvSpPr/>
              <p:nvPr/>
            </p:nvSpPr>
            <p:spPr>
              <a:xfrm>
                <a:off x="2266560" y="5818260"/>
                <a:ext cx="981384" cy="303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45000" rIns="90000" bIns="4500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de-DE" sz="1400" b="0" strike="noStrike" spc="-1" dirty="0" smtClean="0">
                    <a:solidFill>
                      <a:srgbClr val="FFFFFF"/>
                    </a:solidFill>
                    <a:latin typeface="Frutiger LT Com 55 Roman"/>
                    <a:ea typeface="DejaVu Sans"/>
                  </a:rPr>
                  <a:t>Görlitz</a:t>
                </a:r>
                <a:endParaRPr lang="de-DE" sz="1400" b="0" strike="noStrike" spc="-1" dirty="0">
                  <a:latin typeface="Arial"/>
                </a:endParaRPr>
              </a:p>
            </p:txBody>
          </p:sp>
        </p:grpSp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198" y="2188328"/>
              <a:ext cx="1214567" cy="347607"/>
            </a:xfrm>
            <a:prstGeom prst="rect">
              <a:avLst/>
            </a:prstGeom>
          </p:spPr>
        </p:pic>
        <p:sp>
          <p:nvSpPr>
            <p:cNvPr id="25" name="Textfeld 24"/>
            <p:cNvSpPr txBox="1"/>
            <p:nvPr/>
          </p:nvSpPr>
          <p:spPr>
            <a:xfrm>
              <a:off x="2379301" y="1426319"/>
              <a:ext cx="2743587" cy="477054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r>
                <a:rPr lang="de-DE" sz="1400" dirty="0" smtClean="0"/>
                <a:t>Außenstelle der Abteilung Energie, 1 Arbeitsgruppe</a:t>
              </a:r>
              <a:endParaRPr lang="de-DE" dirty="0"/>
            </a:p>
          </p:txBody>
        </p:sp>
      </p:grpSp>
      <p:grpSp>
        <p:nvGrpSpPr>
          <p:cNvPr id="28" name="Gruppieren 27"/>
          <p:cNvGrpSpPr/>
          <p:nvPr/>
        </p:nvGrpSpPr>
        <p:grpSpPr>
          <a:xfrm>
            <a:off x="1394342" y="1628460"/>
            <a:ext cx="4916888" cy="1159502"/>
            <a:chOff x="519208" y="1427524"/>
            <a:chExt cx="4916888" cy="1159502"/>
          </a:xfrm>
        </p:grpSpPr>
        <p:grpSp>
          <p:nvGrpSpPr>
            <p:cNvPr id="29" name="Group 6"/>
            <p:cNvGrpSpPr/>
            <p:nvPr/>
          </p:nvGrpSpPr>
          <p:grpSpPr>
            <a:xfrm>
              <a:off x="519208" y="1449546"/>
              <a:ext cx="1745192" cy="1137480"/>
              <a:chOff x="2229403" y="4979463"/>
              <a:chExt cx="1745192" cy="1137480"/>
            </a:xfrm>
          </p:grpSpPr>
          <p:pic>
            <p:nvPicPr>
              <p:cNvPr id="32" name="Grafik 19"/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9403" y="4979463"/>
                <a:ext cx="1745192" cy="1108462"/>
              </a:xfrm>
              <a:prstGeom prst="rect">
                <a:avLst/>
              </a:prstGeom>
              <a:ln w="9360">
                <a:noFill/>
              </a:ln>
            </p:spPr>
          </p:pic>
          <p:sp>
            <p:nvSpPr>
              <p:cNvPr id="33" name="CustomShape 7"/>
              <p:cNvSpPr/>
              <p:nvPr/>
            </p:nvSpPr>
            <p:spPr>
              <a:xfrm>
                <a:off x="2266560" y="5813823"/>
                <a:ext cx="981384" cy="303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45000" rIns="90000" bIns="4500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de-DE" sz="1400" b="0" strike="noStrike" spc="-1" dirty="0" smtClean="0">
                    <a:solidFill>
                      <a:srgbClr val="FFFFFF"/>
                    </a:solidFill>
                    <a:latin typeface="Frutiger LT Com 55 Roman"/>
                    <a:ea typeface="DejaVu Sans"/>
                  </a:rPr>
                  <a:t>Ilmenau</a:t>
                </a:r>
                <a:endParaRPr lang="de-DE" sz="1400" b="0" strike="noStrike" spc="-1" dirty="0">
                  <a:latin typeface="Arial"/>
                </a:endParaRPr>
              </a:p>
            </p:txBody>
          </p:sp>
        </p:grpSp>
        <p:pic>
          <p:nvPicPr>
            <p:cNvPr id="30" name="Grafik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4113" y="2204994"/>
              <a:ext cx="2460495" cy="359910"/>
            </a:xfrm>
            <a:prstGeom prst="rect">
              <a:avLst/>
            </a:prstGeom>
          </p:spPr>
        </p:pic>
        <p:sp>
          <p:nvSpPr>
            <p:cNvPr id="31" name="Textfeld 30"/>
            <p:cNvSpPr txBox="1"/>
            <p:nvPr/>
          </p:nvSpPr>
          <p:spPr>
            <a:xfrm>
              <a:off x="2374694" y="1427524"/>
              <a:ext cx="3061402" cy="778675"/>
            </a:xfrm>
            <a:prstGeom prst="rect">
              <a:avLst/>
            </a:prstGeom>
            <a:noFill/>
          </p:spPr>
          <p:txBody>
            <a:bodyPr wrap="square" tIns="0" rIns="0" rtlCol="0">
              <a:spAutoFit/>
            </a:bodyPr>
            <a:lstStyle/>
            <a:p>
              <a:r>
                <a:rPr lang="de-DE" sz="1400" dirty="0" smtClean="0"/>
                <a:t>Institutsteil AST, 2 Abteilungen</a:t>
              </a:r>
              <a:endParaRPr lang="de-DE" sz="1400" dirty="0"/>
            </a:p>
            <a:p>
              <a:r>
                <a:rPr lang="de-DE" sz="1400" spc="-30" dirty="0"/>
                <a:t>Professur Energieeinsatzoptimierung </a:t>
              </a:r>
              <a:r>
                <a:rPr lang="de-DE" sz="1400" spc="-20" dirty="0" smtClean="0"/>
                <a:t>(Prof. Bretschneider, TU Ilmenau)</a:t>
              </a:r>
              <a:endParaRPr lang="de-DE" spc="-20" dirty="0"/>
            </a:p>
          </p:txBody>
        </p:sp>
      </p:grpSp>
      <p:pic>
        <p:nvPicPr>
          <p:cNvPr id="36" name="Grafik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06" y="692696"/>
            <a:ext cx="3982232" cy="5137627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 bwMode="auto">
          <a:xfrm>
            <a:off x="477839" y="334800"/>
            <a:ext cx="11233150" cy="67710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pPr>
              <a:buFontTx/>
            </a:pPr>
            <a:r>
              <a:rPr lang="de-DE" kern="0" dirty="0" smtClean="0"/>
              <a:t>Standorte des Fraunhofer IOSB</a:t>
            </a:r>
            <a:br>
              <a:rPr lang="de-DE" kern="0" dirty="0" smtClean="0"/>
            </a:br>
            <a:r>
              <a:rPr lang="de-DE" sz="2000" kern="0" dirty="0" smtClean="0">
                <a:solidFill>
                  <a:schemeClr val="bg2"/>
                </a:solidFill>
              </a:rPr>
              <a:t>und deren Kooperationspartner (2)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63942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27 0.20417 L 0.00234 -0.00023 L 3.22177E-6 -0.00023 L 3.22177E-6 -7.40741E-7 " pathEditMode="relative" rAng="0" ptsTypes="AAAA">
                                      <p:cBhvr>
                                        <p:cTn id="11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20" y="-1023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608 0.14537 L 0.00247 -0.00023 L 1.7906E-6 -0.00023 L 1.7906E-6 -0.00023 " pathEditMode="relative" rAng="0" ptsTypes="AAAA">
                                      <p:cBhvr>
                                        <p:cTn id="1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4" y="-729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796 -0.06574 L 0.00222 -0.00069 L -3.34809E-6 -0.00069 L -3.34809E-6 -4.07407E-6 " pathEditMode="relative" rAng="0" ptsTypes="AAAA">
                                      <p:cBhvr>
                                        <p:cTn id="33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04" y="328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197 -0.06343 L 0.00234 -0.00024 L 3.20094E-6 -0.00024 L 3.20094E-6 4.81481E-6 " pathEditMode="relative" rAng="0" ptsTypes="AAAA">
                                      <p:cBhvr>
                                        <p:cTn id="3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99" y="317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1403 0.11111 L 0.00221 -0.00093 L 3.81039E-6 -0.00093 L 3.81039E-6 -0.00023 " pathEditMode="relative" rAng="0" ptsTypes="AAAA">
                                      <p:cBhvr>
                                        <p:cTn id="53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708" y="-560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671 0.09814 L 0.00209 -0.00047 L -4.40682E-6 -0.00047 L -4.40682E-6 4.44444E-6 " pathEditMode="relative" rAng="0" ptsTypes="AAAA">
                                      <p:cBhvr>
                                        <p:cTn id="61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42" y="-493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Kernkompetenzen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6</a:t>
            </a:fld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1925228" y="1340769"/>
            <a:ext cx="8339956" cy="4522046"/>
            <a:chOff x="1126055" y="1427083"/>
            <a:chExt cx="8339956" cy="4522046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3262284" y="2995401"/>
              <a:ext cx="5392927" cy="1040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9pPr>
            </a:lstStyle>
            <a:p>
              <a:pPr eaLnBrk="1" hangingPunct="1"/>
              <a:r>
                <a:rPr lang="de-DE" sz="2400" dirty="0" smtClean="0"/>
                <a:t>Systemtechnik</a:t>
              </a:r>
            </a:p>
            <a:p>
              <a:pPr eaLnBrk="1" hangingPunct="1"/>
              <a:r>
                <a:rPr lang="de-DE" sz="1400" dirty="0" smtClean="0"/>
                <a:t>Fähigkeit der Analyse, des Verständnisses, der Modellierung, der Entwicklung und Beherrschung komplexer Systeme </a:t>
              </a:r>
              <a:endParaRPr lang="de-DE" sz="1400" dirty="0"/>
            </a:p>
          </p:txBody>
        </p:sp>
        <p:sp>
          <p:nvSpPr>
            <p:cNvPr id="8" name="Text Box 3"/>
            <p:cNvSpPr txBox="1">
              <a:spLocks noChangeArrowheads="1"/>
            </p:cNvSpPr>
            <p:nvPr/>
          </p:nvSpPr>
          <p:spPr bwMode="auto">
            <a:xfrm>
              <a:off x="3262284" y="1477980"/>
              <a:ext cx="5436196" cy="1255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9pPr>
            </a:lstStyle>
            <a:p>
              <a:pPr eaLnBrk="1" hangingPunct="1"/>
              <a:r>
                <a:rPr lang="de-DE" sz="2400" dirty="0" err="1" smtClean="0"/>
                <a:t>Optronik</a:t>
              </a:r>
              <a:endParaRPr lang="de-DE" sz="2400" dirty="0"/>
            </a:p>
            <a:p>
              <a:pPr eaLnBrk="1" hangingPunct="1"/>
              <a:r>
                <a:rPr lang="de-DE" sz="1400" dirty="0"/>
                <a:t>Verständnis und Kontrolle der Erzeugung von Licht, seiner Strahlformung, Ausbreitung und Umwandlung in elektronische Signale</a:t>
              </a: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3262283" y="4653136"/>
              <a:ext cx="5436197" cy="1040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</a:defRPr>
              </a:lvl9pPr>
            </a:lstStyle>
            <a:p>
              <a:pPr eaLnBrk="1" hangingPunct="1"/>
              <a:r>
                <a:rPr lang="de-DE" sz="2400" dirty="0" smtClean="0"/>
                <a:t>Bildauswertung</a:t>
              </a:r>
              <a:endParaRPr lang="de-DE" sz="2400" dirty="0"/>
            </a:p>
            <a:p>
              <a:pPr eaLnBrk="1" hangingPunct="1"/>
              <a:r>
                <a:rPr lang="de-DE" sz="1400" dirty="0"/>
                <a:t>Aufbereitung, </a:t>
              </a:r>
              <a:r>
                <a:rPr lang="de-DE" sz="1400" dirty="0" smtClean="0"/>
                <a:t>Echtzeitverarbeitung sowie automatische </a:t>
              </a:r>
              <a:r>
                <a:rPr lang="de-DE" sz="1400" dirty="0"/>
                <a:t>und </a:t>
              </a:r>
              <a:r>
                <a:rPr lang="de-DE" sz="1400" dirty="0" smtClean="0"/>
                <a:t>interaktive Informations-gewinnung </a:t>
              </a:r>
              <a:r>
                <a:rPr lang="de-DE" sz="1400" dirty="0"/>
                <a:t>aus Bildern und Videos   </a:t>
              </a:r>
            </a:p>
          </p:txBody>
        </p:sp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654" y="1427083"/>
              <a:ext cx="2035085" cy="1357522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055" y="2991007"/>
              <a:ext cx="2036283" cy="1356563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056" y="4581612"/>
              <a:ext cx="2052000" cy="1367034"/>
            </a:xfrm>
            <a:prstGeom prst="rect">
              <a:avLst/>
            </a:prstGeom>
          </p:spPr>
        </p:pic>
        <p:sp>
          <p:nvSpPr>
            <p:cNvPr id="13" name="Rechteck 12"/>
            <p:cNvSpPr/>
            <p:nvPr/>
          </p:nvSpPr>
          <p:spPr>
            <a:xfrm>
              <a:off x="1126055" y="1430912"/>
              <a:ext cx="8331804" cy="1353693"/>
            </a:xfrm>
            <a:prstGeom prst="rect">
              <a:avLst/>
            </a:prstGeom>
            <a:noFill/>
            <a:ln w="9525" cmpd="sng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dirty="0" smtClean="0"/>
                <a:t>  </a:t>
              </a:r>
              <a:endParaRPr lang="de-DE" dirty="0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1126055" y="2990528"/>
              <a:ext cx="8339956" cy="1357522"/>
            </a:xfrm>
            <a:prstGeom prst="rect">
              <a:avLst/>
            </a:prstGeom>
            <a:noFill/>
            <a:ln w="9525" cmpd="sng">
              <a:solidFill>
                <a:srgbClr val="FF993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1126055" y="4581129"/>
              <a:ext cx="8339956" cy="1368000"/>
            </a:xfrm>
            <a:prstGeom prst="rect">
              <a:avLst/>
            </a:prstGeom>
            <a:noFill/>
            <a:ln w="9525" cmpd="sng">
              <a:solidFill>
                <a:srgbClr val="00339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6614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Die Instituts- und Standortleitungen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7</a:t>
            </a:fld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113010" y="4593329"/>
            <a:ext cx="2091691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1200" dirty="0" smtClean="0"/>
              <a:t>Prof. Dr.-Ing. habil. </a:t>
            </a:r>
            <a:br>
              <a:rPr lang="de-DE" sz="1200" dirty="0" smtClean="0"/>
            </a:br>
            <a:r>
              <a:rPr lang="de-DE" sz="1200" dirty="0" smtClean="0"/>
              <a:t>Jürgen Beyerer</a:t>
            </a:r>
          </a:p>
          <a:p>
            <a:endParaRPr lang="de-DE" sz="900" dirty="0"/>
          </a:p>
          <a:p>
            <a:r>
              <a:rPr lang="de-DE" sz="1100" dirty="0" smtClean="0"/>
              <a:t>Institutsleiter</a:t>
            </a:r>
          </a:p>
        </p:txBody>
      </p:sp>
      <p:grpSp>
        <p:nvGrpSpPr>
          <p:cNvPr id="18" name="Gruppieren 17"/>
          <p:cNvGrpSpPr/>
          <p:nvPr/>
        </p:nvGrpSpPr>
        <p:grpSpPr>
          <a:xfrm>
            <a:off x="3961349" y="2316176"/>
            <a:ext cx="1512168" cy="3802048"/>
            <a:chOff x="3491880" y="2316176"/>
            <a:chExt cx="1512168" cy="3802048"/>
          </a:xfrm>
        </p:grpSpPr>
        <p:sp>
          <p:nvSpPr>
            <p:cNvPr id="9" name="Textfeld 8"/>
            <p:cNvSpPr txBox="1"/>
            <p:nvPr/>
          </p:nvSpPr>
          <p:spPr>
            <a:xfrm>
              <a:off x="3491880" y="4605786"/>
              <a:ext cx="1512168" cy="1127470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100" dirty="0">
                  <a:latin typeface="+mn-lt"/>
                </a:rPr>
                <a:t>Prof. Dr. </a:t>
              </a:r>
              <a:r>
                <a:rPr lang="de-DE" sz="1100" dirty="0" err="1">
                  <a:latin typeface="+mn-lt"/>
                </a:rPr>
                <a:t>rer</a:t>
              </a:r>
              <a:r>
                <a:rPr lang="de-DE" sz="1100" dirty="0">
                  <a:latin typeface="+mn-lt"/>
                </a:rPr>
                <a:t>. nat. habil.</a:t>
              </a:r>
              <a:br>
                <a:rPr lang="de-DE" sz="1100" dirty="0">
                  <a:latin typeface="+mn-lt"/>
                </a:rPr>
              </a:br>
              <a:r>
                <a:rPr lang="de-DE" sz="1100" dirty="0">
                  <a:latin typeface="+mn-lt"/>
                </a:rPr>
                <a:t>Marc </a:t>
              </a:r>
              <a:r>
                <a:rPr lang="de-DE" sz="1100" dirty="0" smtClean="0">
                  <a:latin typeface="+mn-lt"/>
                </a:rPr>
                <a:t>Eichhorn</a:t>
              </a:r>
            </a:p>
            <a:p>
              <a:pPr>
                <a:lnSpc>
                  <a:spcPct val="120000"/>
                </a:lnSpc>
              </a:pPr>
              <a:r>
                <a:rPr lang="de-DE" sz="1100" dirty="0" smtClean="0">
                  <a:latin typeface="+mn-lt"/>
                </a:rPr>
                <a:t>Bereich </a:t>
              </a:r>
              <a:r>
                <a:rPr lang="de-DE" sz="1100" dirty="0" err="1">
                  <a:latin typeface="+mn-lt"/>
                </a:rPr>
                <a:t>Photonik</a:t>
              </a:r>
              <a:r>
                <a:rPr lang="de-DE" sz="1100" dirty="0">
                  <a:latin typeface="+mn-lt"/>
                </a:rPr>
                <a:t> und </a:t>
              </a:r>
              <a:r>
                <a:rPr lang="de-DE" sz="1100" dirty="0" err="1">
                  <a:latin typeface="+mn-lt"/>
                </a:rPr>
                <a:t>Optronische</a:t>
              </a:r>
              <a:r>
                <a:rPr lang="de-DE" sz="1100" dirty="0">
                  <a:latin typeface="+mn-lt"/>
                </a:rPr>
                <a:t> </a:t>
              </a:r>
              <a:r>
                <a:rPr lang="de-DE" sz="1100" dirty="0" smtClean="0">
                  <a:latin typeface="+mn-lt"/>
                </a:rPr>
                <a:t>Systeme</a:t>
              </a:r>
            </a:p>
            <a:p>
              <a:pPr>
                <a:lnSpc>
                  <a:spcPct val="120000"/>
                </a:lnSpc>
              </a:pPr>
              <a:endParaRPr lang="de-DE" sz="1100" dirty="0">
                <a:latin typeface="+mn-lt"/>
              </a:endParaRPr>
            </a:p>
          </p:txBody>
        </p:sp>
        <p:pic>
          <p:nvPicPr>
            <p:cNvPr id="11" name="Inhaltsplatzhalter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780" y="2316176"/>
              <a:ext cx="1473652" cy="2211101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2" name="Textfeld 11"/>
            <p:cNvSpPr txBox="1"/>
            <p:nvPr/>
          </p:nvSpPr>
          <p:spPr>
            <a:xfrm>
              <a:off x="3491880" y="5732964"/>
              <a:ext cx="1512168" cy="385260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100" dirty="0" smtClean="0">
                  <a:latin typeface="+mn-lt"/>
                </a:rPr>
                <a:t>Ettlingen</a:t>
              </a:r>
              <a:endParaRPr lang="de-DE" sz="1100" dirty="0">
                <a:latin typeface="+mn-lt"/>
              </a:endParaRP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6112604" y="2316174"/>
            <a:ext cx="1545660" cy="3802050"/>
            <a:chOff x="5258588" y="2316174"/>
            <a:chExt cx="1545660" cy="3802050"/>
          </a:xfrm>
        </p:grpSpPr>
        <p:pic>
          <p:nvPicPr>
            <p:cNvPr id="6" name="Inhaltsplatzhalter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588" y="2316174"/>
              <a:ext cx="1473652" cy="2211101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3" name="Textfeld 12"/>
            <p:cNvSpPr txBox="1"/>
            <p:nvPr/>
          </p:nvSpPr>
          <p:spPr>
            <a:xfrm>
              <a:off x="5292080" y="5732964"/>
              <a:ext cx="1512168" cy="385260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100" dirty="0" smtClean="0">
                  <a:latin typeface="+mn-lt"/>
                </a:rPr>
                <a:t>Lemgo</a:t>
              </a:r>
              <a:endParaRPr lang="de-DE" sz="1100" dirty="0">
                <a:latin typeface="+mn-lt"/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5258588" y="4605786"/>
              <a:ext cx="1512168" cy="1127470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100" dirty="0">
                  <a:latin typeface="+mn-lt"/>
                </a:rPr>
                <a:t>Prof. Dr</a:t>
              </a:r>
              <a:r>
                <a:rPr lang="de-DE" sz="1100" dirty="0" smtClean="0">
                  <a:latin typeface="+mn-lt"/>
                </a:rPr>
                <a:t>.-Ing.</a:t>
              </a:r>
              <a:br>
                <a:rPr lang="de-DE" sz="1100" dirty="0" smtClean="0">
                  <a:latin typeface="+mn-lt"/>
                </a:rPr>
              </a:br>
              <a:r>
                <a:rPr lang="de-DE" sz="1100" dirty="0" smtClean="0">
                  <a:latin typeface="+mn-lt"/>
                </a:rPr>
                <a:t>Jürgen </a:t>
              </a:r>
              <a:r>
                <a:rPr lang="de-DE" sz="1100" dirty="0" err="1" smtClean="0">
                  <a:latin typeface="+mn-lt"/>
                </a:rPr>
                <a:t>Jasperneite</a:t>
              </a:r>
              <a:endParaRPr lang="de-DE" sz="1100" dirty="0" smtClean="0">
                <a:latin typeface="+mn-lt"/>
              </a:endParaRPr>
            </a:p>
            <a:p>
              <a:pPr>
                <a:lnSpc>
                  <a:spcPct val="120000"/>
                </a:lnSpc>
              </a:pPr>
              <a:r>
                <a:rPr lang="de-DE" sz="1100" dirty="0" smtClean="0">
                  <a:latin typeface="+mn-lt"/>
                </a:rPr>
                <a:t>Institutsteil für industrielle Automation INA</a:t>
              </a:r>
            </a:p>
            <a:p>
              <a:pPr>
                <a:lnSpc>
                  <a:spcPct val="120000"/>
                </a:lnSpc>
              </a:pPr>
              <a:endParaRPr lang="de-DE" sz="1100" dirty="0">
                <a:latin typeface="+mn-lt"/>
              </a:endParaRP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8297351" y="2316176"/>
            <a:ext cx="1512168" cy="3802048"/>
            <a:chOff x="7076828" y="2316176"/>
            <a:chExt cx="1512168" cy="3802048"/>
          </a:xfrm>
        </p:grpSpPr>
        <p:pic>
          <p:nvPicPr>
            <p:cNvPr id="10" name="Inhaltsplatzhalter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6828" y="2316176"/>
              <a:ext cx="1473652" cy="2211101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4" name="Textfeld 13"/>
            <p:cNvSpPr txBox="1"/>
            <p:nvPr/>
          </p:nvSpPr>
          <p:spPr>
            <a:xfrm>
              <a:off x="7076828" y="5732964"/>
              <a:ext cx="1512168" cy="385260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100" dirty="0" smtClean="0">
                  <a:latin typeface="+mn-lt"/>
                </a:rPr>
                <a:t>Ilmenau</a:t>
              </a:r>
              <a:endParaRPr lang="de-DE" sz="1100" dirty="0">
                <a:latin typeface="+mn-lt"/>
              </a:endParaRP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7076828" y="4605786"/>
              <a:ext cx="1512168" cy="1127470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100" dirty="0">
                  <a:latin typeface="+mn-lt"/>
                </a:rPr>
                <a:t>Prof. </a:t>
              </a:r>
              <a:r>
                <a:rPr lang="de-DE" sz="1100" dirty="0" smtClean="0">
                  <a:latin typeface="+mn-lt"/>
                </a:rPr>
                <a:t>Dr.-Ing. habil.</a:t>
              </a:r>
              <a:br>
                <a:rPr lang="de-DE" sz="1100" dirty="0" smtClean="0">
                  <a:latin typeface="+mn-lt"/>
                </a:rPr>
              </a:br>
              <a:r>
                <a:rPr lang="de-DE" sz="1100" dirty="0" smtClean="0">
                  <a:latin typeface="+mn-lt"/>
                </a:rPr>
                <a:t>Thomas Rauschenbach</a:t>
              </a:r>
            </a:p>
            <a:p>
              <a:pPr>
                <a:lnSpc>
                  <a:spcPct val="120000"/>
                </a:lnSpc>
              </a:pPr>
              <a:r>
                <a:rPr lang="de-DE" sz="1100" dirty="0" smtClean="0">
                  <a:latin typeface="+mn-lt"/>
                </a:rPr>
                <a:t>Institutsteil für angewandte</a:t>
              </a:r>
              <a:br>
                <a:rPr lang="de-DE" sz="1100" dirty="0" smtClean="0">
                  <a:latin typeface="+mn-lt"/>
                </a:rPr>
              </a:br>
              <a:r>
                <a:rPr lang="de-DE" sz="1100" dirty="0" smtClean="0">
                  <a:latin typeface="+mn-lt"/>
                </a:rPr>
                <a:t>Systemtechnik AST</a:t>
              </a:r>
            </a:p>
            <a:p>
              <a:pPr>
                <a:lnSpc>
                  <a:spcPct val="120000"/>
                </a:lnSpc>
              </a:pPr>
              <a:endParaRPr lang="de-DE" sz="1100" dirty="0">
                <a:latin typeface="+mn-lt"/>
              </a:endParaRPr>
            </a:p>
          </p:txBody>
        </p:sp>
      </p:grpSp>
      <p:pic>
        <p:nvPicPr>
          <p:cNvPr id="17" name="Inhaltsplatzhalter 4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33" y="1340769"/>
            <a:ext cx="2090650" cy="313520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808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Die Abteilungen im Kompetenzdreieck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8</a:t>
            </a:fld>
            <a:endParaRPr lang="de-DE" dirty="0"/>
          </a:p>
        </p:txBody>
      </p:sp>
      <p:graphicFrame>
        <p:nvGraphicFramePr>
          <p:cNvPr id="24" name="Tabel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284615"/>
              </p:ext>
            </p:extLst>
          </p:nvPr>
        </p:nvGraphicFramePr>
        <p:xfrm>
          <a:off x="7940315" y="2259081"/>
          <a:ext cx="2276058" cy="191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884">
                  <a:extLst>
                    <a:ext uri="{9D8B030D-6E8A-4147-A177-3AD203B41FA5}">
                      <a16:colId xmlns:a16="http://schemas.microsoft.com/office/drawing/2014/main" val="1702003561"/>
                    </a:ext>
                  </a:extLst>
                </a:gridCol>
                <a:gridCol w="1774174">
                  <a:extLst>
                    <a:ext uri="{9D8B030D-6E8A-4147-A177-3AD203B41FA5}">
                      <a16:colId xmlns:a16="http://schemas.microsoft.com/office/drawing/2014/main" val="1743528127"/>
                    </a:ext>
                  </a:extLst>
                </a:gridCol>
              </a:tblGrid>
              <a:tr h="179319">
                <a:tc>
                  <a:txBody>
                    <a:bodyPr/>
                    <a:lstStyle/>
                    <a:p>
                      <a:pPr algn="r"/>
                      <a:r>
                        <a:rPr lang="de-DE" sz="1400" b="0" kern="1200" dirty="0" smtClean="0">
                          <a:solidFill>
                            <a:srgbClr val="085A94"/>
                          </a:solidFill>
                          <a:latin typeface="Frutiger LT Com 55 Roman" pitchFamily="34" charset="0"/>
                          <a:ea typeface="+mn-ea"/>
                          <a:cs typeface="+mn-cs"/>
                        </a:rPr>
                        <a:t>IAD</a:t>
                      </a:r>
                      <a:endParaRPr lang="de-DE" sz="1400" b="0" kern="1200" dirty="0">
                        <a:solidFill>
                          <a:srgbClr val="085A94"/>
                        </a:solidFill>
                        <a:latin typeface="Frutiger LT Com 55 Roman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kern="1200" dirty="0" smtClean="0">
                          <a:solidFill>
                            <a:schemeClr val="tx1"/>
                          </a:solidFill>
                          <a:latin typeface="Frutiger LT Com 55 Roman" pitchFamily="34" charset="0"/>
                          <a:ea typeface="+mn-ea"/>
                          <a:cs typeface="+mn-cs"/>
                        </a:rPr>
                        <a:t>Interaktive Analyse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kern="1200" dirty="0" smtClean="0">
                          <a:solidFill>
                            <a:schemeClr val="tx1"/>
                          </a:solidFill>
                          <a:latin typeface="Frutiger LT Com 55 Roman" pitchFamily="34" charset="0"/>
                          <a:ea typeface="+mn-ea"/>
                          <a:cs typeface="+mn-cs"/>
                        </a:rPr>
                        <a:t>und Diagnose</a:t>
                      </a: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412817"/>
                  </a:ext>
                </a:extLst>
              </a:tr>
              <a:tr h="179319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 dirty="0" smtClean="0">
                          <a:solidFill>
                            <a:srgbClr val="085A94"/>
                          </a:solidFill>
                          <a:latin typeface="Frutiger LT Com 55 Roman" pitchFamily="34" charset="0"/>
                          <a:ea typeface="+mn-ea"/>
                          <a:cs typeface="+mn-cs"/>
                        </a:rPr>
                        <a:t>OBJ</a:t>
                      </a: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kern="1200" dirty="0" smtClean="0">
                          <a:solidFill>
                            <a:schemeClr val="tx1"/>
                          </a:solidFill>
                          <a:latin typeface="Frutiger LT Com 55 Roman" pitchFamily="34" charset="0"/>
                          <a:ea typeface="+mn-ea"/>
                          <a:cs typeface="+mn-cs"/>
                        </a:rPr>
                        <a:t>Objekterkennung</a:t>
                      </a: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506280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r"/>
                      <a:r>
                        <a:rPr lang="de-DE" sz="1400" b="0" kern="1200" dirty="0" smtClean="0">
                          <a:solidFill>
                            <a:srgbClr val="085A94"/>
                          </a:solidFill>
                          <a:latin typeface="Frutiger LT Com 55 Roman" pitchFamily="34" charset="0"/>
                          <a:ea typeface="+mn-ea"/>
                          <a:cs typeface="+mn-cs"/>
                        </a:rPr>
                        <a:t>SZA</a:t>
                      </a:r>
                      <a:endParaRPr lang="de-DE" sz="1400" b="0" kern="1200" dirty="0">
                        <a:solidFill>
                          <a:srgbClr val="085A94"/>
                        </a:solidFill>
                        <a:latin typeface="Frutiger LT Com 55 Roman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kern="1200" dirty="0" smtClean="0">
                          <a:solidFill>
                            <a:schemeClr val="tx1"/>
                          </a:solidFill>
                          <a:latin typeface="Frutiger LT Com 55 Roman" pitchFamily="34" charset="0"/>
                          <a:ea typeface="+mn-ea"/>
                          <a:cs typeface="+mn-cs"/>
                        </a:rPr>
                        <a:t>Szenenanalyse</a:t>
                      </a: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38891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r"/>
                      <a:r>
                        <a:rPr lang="de-DE" sz="1400" b="0" kern="1200" dirty="0" smtClean="0">
                          <a:solidFill>
                            <a:srgbClr val="085A94"/>
                          </a:solidFill>
                          <a:latin typeface="Frutiger LT Com 55 Roman" pitchFamily="34" charset="0"/>
                          <a:ea typeface="+mn-ea"/>
                          <a:cs typeface="+mn-cs"/>
                        </a:rPr>
                        <a:t>VID</a:t>
                      </a:r>
                      <a:endParaRPr lang="de-DE" sz="1400" b="0" kern="1200" dirty="0">
                        <a:solidFill>
                          <a:srgbClr val="085A94"/>
                        </a:solidFill>
                        <a:latin typeface="Frutiger LT Com 55 Roman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kern="1200" dirty="0" smtClean="0">
                          <a:solidFill>
                            <a:schemeClr val="tx1"/>
                          </a:solidFill>
                          <a:latin typeface="Frutiger LT Com 55 Roman" pitchFamily="34" charset="0"/>
                          <a:ea typeface="+mn-ea"/>
                          <a:cs typeface="+mn-cs"/>
                        </a:rPr>
                        <a:t>Videoauswertesysteme</a:t>
                      </a:r>
                      <a:endParaRPr lang="de-DE" sz="1200" b="0" kern="1200" dirty="0">
                        <a:solidFill>
                          <a:schemeClr val="tx1"/>
                        </a:solidFill>
                        <a:latin typeface="Frutiger LT Com 55 Roman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768942"/>
                  </a:ext>
                </a:extLst>
              </a:tr>
              <a:tr h="304947">
                <a:tc>
                  <a:txBody>
                    <a:bodyPr/>
                    <a:lstStyle/>
                    <a:p>
                      <a:pPr algn="r"/>
                      <a:r>
                        <a:rPr lang="de-DE" sz="1400" b="0" kern="1200" dirty="0" smtClean="0">
                          <a:solidFill>
                            <a:srgbClr val="085A94"/>
                          </a:solidFill>
                          <a:latin typeface="Frutiger LT Com 55 Roman" pitchFamily="34" charset="0"/>
                          <a:ea typeface="+mn-ea"/>
                          <a:cs typeface="+mn-cs"/>
                        </a:rPr>
                        <a:t>VBV</a:t>
                      </a:r>
                      <a:endParaRPr lang="de-DE" sz="1400" b="0" kern="1200" dirty="0">
                        <a:solidFill>
                          <a:srgbClr val="085A94"/>
                        </a:solidFill>
                        <a:latin typeface="Frutiger LT Com 55 Roman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kern="1200" dirty="0" smtClean="0">
                          <a:solidFill>
                            <a:schemeClr val="tx1"/>
                          </a:solidFill>
                          <a:latin typeface="Frutiger LT Com 55 Roman" pitchFamily="34" charset="0"/>
                          <a:ea typeface="+mn-ea"/>
                          <a:cs typeface="+mn-cs"/>
                        </a:rPr>
                        <a:t>Variable Bildgewinnung und –</a:t>
                      </a:r>
                      <a:r>
                        <a:rPr lang="de-DE" sz="1200" b="0" kern="1200" dirty="0" err="1" smtClean="0">
                          <a:solidFill>
                            <a:schemeClr val="tx1"/>
                          </a:solidFill>
                          <a:latin typeface="Frutiger LT Com 55 Roman" pitchFamily="34" charset="0"/>
                          <a:ea typeface="+mn-ea"/>
                          <a:cs typeface="+mn-cs"/>
                        </a:rPr>
                        <a:t>verarbeitung</a:t>
                      </a:r>
                      <a:r>
                        <a:rPr lang="de-DE" sz="1200" b="0" kern="1200" dirty="0" smtClean="0">
                          <a:solidFill>
                            <a:schemeClr val="tx1"/>
                          </a:solidFill>
                          <a:latin typeface="Frutiger LT Com 55 Roman" pitchFamily="34" charset="0"/>
                          <a:ea typeface="+mn-ea"/>
                          <a:cs typeface="+mn-cs"/>
                        </a:rPr>
                        <a:t> (Forschungsgruppe)</a:t>
                      </a: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88217"/>
                  </a:ext>
                </a:extLst>
              </a:tr>
            </a:tbl>
          </a:graphicData>
        </a:graphic>
      </p:graphicFrame>
      <p:graphicFrame>
        <p:nvGraphicFramePr>
          <p:cNvPr id="25" name="Tabel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3509"/>
              </p:ext>
            </p:extLst>
          </p:nvPr>
        </p:nvGraphicFramePr>
        <p:xfrm>
          <a:off x="1558702" y="1787270"/>
          <a:ext cx="2555777" cy="2419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863">
                  <a:extLst>
                    <a:ext uri="{9D8B030D-6E8A-4147-A177-3AD203B41FA5}">
                      <a16:colId xmlns:a16="http://schemas.microsoft.com/office/drawing/2014/main" val="1702003561"/>
                    </a:ext>
                  </a:extLst>
                </a:gridCol>
                <a:gridCol w="1979914">
                  <a:extLst>
                    <a:ext uri="{9D8B030D-6E8A-4147-A177-3AD203B41FA5}">
                      <a16:colId xmlns:a16="http://schemas.microsoft.com/office/drawing/2014/main" val="1743528127"/>
                    </a:ext>
                  </a:extLst>
                </a:gridCol>
              </a:tblGrid>
              <a:tr h="250109">
                <a:tc>
                  <a:txBody>
                    <a:bodyPr/>
                    <a:lstStyle/>
                    <a:p>
                      <a:pPr algn="r"/>
                      <a:r>
                        <a:rPr lang="de-DE" sz="1400" b="0" kern="1200" dirty="0" smtClean="0">
                          <a:solidFill>
                            <a:srgbClr val="EC6707"/>
                          </a:solidFill>
                          <a:latin typeface="Frutiger LT Com 55 Roman" pitchFamily="34" charset="0"/>
                          <a:ea typeface="+mn-ea"/>
                          <a:cs typeface="+mn-cs"/>
                        </a:rPr>
                        <a:t>DIS</a:t>
                      </a:r>
                      <a:r>
                        <a:rPr lang="de-DE" sz="1400" b="0" kern="1200" dirty="0" smtClean="0">
                          <a:solidFill>
                            <a:srgbClr val="FF9933"/>
                          </a:solidFill>
                          <a:latin typeface="Frutiger LT Com 55 Roman" pitchFamily="34" charset="0"/>
                          <a:ea typeface="+mn-ea"/>
                          <a:cs typeface="+mn-cs"/>
                        </a:rPr>
                        <a:t> </a:t>
                      </a:r>
                      <a:endParaRPr lang="de-DE" sz="1400" b="0" kern="1200" dirty="0">
                        <a:solidFill>
                          <a:srgbClr val="0033CC"/>
                        </a:solidFill>
                        <a:latin typeface="Frutiger LT Com 55 Roman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kern="1200" dirty="0" smtClean="0">
                          <a:solidFill>
                            <a:schemeClr val="tx1"/>
                          </a:solidFill>
                          <a:latin typeface="Frutiger LT Com 55 Roman" pitchFamily="34" charset="0"/>
                          <a:ea typeface="+mn-ea"/>
                          <a:cs typeface="+mn-cs"/>
                        </a:rPr>
                        <a:t>Digitale</a:t>
                      </a:r>
                      <a:r>
                        <a:rPr lang="de-DE" sz="1200" b="0" kern="1200" baseline="0" dirty="0" smtClean="0">
                          <a:solidFill>
                            <a:schemeClr val="tx1"/>
                          </a:solidFill>
                          <a:latin typeface="Frutiger LT Com 55 Roman" pitchFamily="34" charset="0"/>
                          <a:ea typeface="+mn-ea"/>
                          <a:cs typeface="+mn-cs"/>
                        </a:rPr>
                        <a:t> Infrastruktur</a:t>
                      </a:r>
                      <a:endParaRPr lang="de-DE" sz="1200" dirty="0" smtClean="0"/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674595"/>
                  </a:ext>
                </a:extLst>
              </a:tr>
              <a:tr h="250109">
                <a:tc>
                  <a:txBody>
                    <a:bodyPr/>
                    <a:lstStyle/>
                    <a:p>
                      <a:pPr algn="r"/>
                      <a:r>
                        <a:rPr lang="de-DE" sz="1400" dirty="0" smtClean="0">
                          <a:solidFill>
                            <a:srgbClr val="EC6707"/>
                          </a:solidFill>
                        </a:rPr>
                        <a:t>IAS</a:t>
                      </a:r>
                      <a:endParaRPr lang="de-DE" sz="1400" b="0" kern="1200" dirty="0">
                        <a:solidFill>
                          <a:srgbClr val="EC6707"/>
                        </a:solidFill>
                        <a:latin typeface="Frutiger LT Com 55 Roman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kern="1200" dirty="0" smtClean="0">
                          <a:solidFill>
                            <a:schemeClr val="tx1"/>
                          </a:solidFill>
                          <a:latin typeface="Frutiger LT Com 55 Roman" pitchFamily="34" charset="0"/>
                          <a:ea typeface="+mn-ea"/>
                          <a:cs typeface="+mn-cs"/>
                        </a:rPr>
                        <a:t>Interoperabilität und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kern="1200" dirty="0" smtClean="0">
                          <a:solidFill>
                            <a:schemeClr val="tx1"/>
                          </a:solidFill>
                          <a:latin typeface="Frutiger LT Com 55 Roman" pitchFamily="34" charset="0"/>
                          <a:ea typeface="+mn-ea"/>
                          <a:cs typeface="+mn-cs"/>
                        </a:rPr>
                        <a:t>Assistenzsysteme</a:t>
                      </a: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965296"/>
                  </a:ext>
                </a:extLst>
              </a:tr>
              <a:tr h="250109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kern="1200" dirty="0" smtClean="0">
                          <a:solidFill>
                            <a:srgbClr val="EC6707"/>
                          </a:solidFill>
                          <a:latin typeface="Frutiger LT Com 55 Roman" pitchFamily="34" charset="0"/>
                          <a:ea typeface="+mn-ea"/>
                          <a:cs typeface="+mn-cs"/>
                        </a:rPr>
                        <a:t>ILT</a:t>
                      </a: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kern="1200" dirty="0" smtClean="0">
                          <a:solidFill>
                            <a:schemeClr val="tx1"/>
                          </a:solidFill>
                          <a:latin typeface="Frutiger LT Com 55 Roman" pitchFamily="34" charset="0"/>
                          <a:ea typeface="+mn-ea"/>
                          <a:cs typeface="+mn-cs"/>
                        </a:rPr>
                        <a:t>Informationsmanagement und Leittechnik</a:t>
                      </a:r>
                      <a:endParaRPr lang="de-DE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285098"/>
                  </a:ext>
                </a:extLst>
              </a:tr>
              <a:tr h="250109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dirty="0" smtClean="0">
                          <a:solidFill>
                            <a:srgbClr val="EC6707"/>
                          </a:solidFill>
                        </a:rPr>
                        <a:t>MIT</a:t>
                      </a:r>
                      <a:endParaRPr lang="de-DE" sz="1400" b="0" kern="1200" dirty="0" smtClean="0">
                        <a:solidFill>
                          <a:srgbClr val="EC6707"/>
                        </a:solidFill>
                        <a:latin typeface="Frutiger LT Com 55 Roman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smtClean="0"/>
                        <a:t>Maschinelle Intelligenz</a:t>
                      </a: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506280"/>
                  </a:ext>
                </a:extLst>
              </a:tr>
              <a:tr h="464110">
                <a:tc>
                  <a:txBody>
                    <a:bodyPr/>
                    <a:lstStyle/>
                    <a:p>
                      <a:pPr algn="r"/>
                      <a:r>
                        <a:rPr lang="de-DE" sz="1400" dirty="0" smtClean="0">
                          <a:solidFill>
                            <a:srgbClr val="EC6707"/>
                          </a:solidFill>
                        </a:rPr>
                        <a:t>MRD</a:t>
                      </a:r>
                      <a:endParaRPr lang="de-DE" sz="1400" b="0" kern="1200" dirty="0">
                        <a:solidFill>
                          <a:srgbClr val="EC6707"/>
                        </a:solidFill>
                        <a:latin typeface="Frutiger LT Com 55 Roman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smtClean="0">
                          <a:solidFill>
                            <a:schemeClr val="tx1"/>
                          </a:solidFill>
                        </a:rPr>
                        <a:t>Mess-, Regelungs- und Diagnosesysteme</a:t>
                      </a: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3683371"/>
                  </a:ext>
                </a:extLst>
              </a:tr>
              <a:tr h="250109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>
                          <a:solidFill>
                            <a:srgbClr val="EC6707"/>
                          </a:solidFill>
                        </a:rPr>
                        <a:t>NRG</a:t>
                      </a:r>
                      <a:endParaRPr lang="de-DE" sz="1400" b="0" kern="1200" dirty="0" smtClean="0">
                        <a:solidFill>
                          <a:srgbClr val="EC6707"/>
                        </a:solidFill>
                        <a:latin typeface="Frutiger LT Com 55 Roman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smtClean="0">
                          <a:solidFill>
                            <a:schemeClr val="tx1"/>
                          </a:solidFill>
                        </a:rPr>
                        <a:t>Energiesysteme</a:t>
                      </a:r>
                      <a:endParaRPr lang="de-DE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38891"/>
                  </a:ext>
                </a:extLst>
              </a:tr>
              <a:tr h="250109">
                <a:tc>
                  <a:txBody>
                    <a:bodyPr/>
                    <a:lstStyle/>
                    <a:p>
                      <a:pPr algn="r"/>
                      <a:r>
                        <a:rPr lang="de-DE" sz="1400" dirty="0" smtClean="0">
                          <a:solidFill>
                            <a:srgbClr val="EC6707"/>
                          </a:solidFill>
                        </a:rPr>
                        <a:t>WMS</a:t>
                      </a:r>
                      <a:endParaRPr lang="de-DE" sz="1400" b="0" kern="1200" dirty="0">
                        <a:solidFill>
                          <a:srgbClr val="EC6707"/>
                        </a:solidFill>
                        <a:latin typeface="Frutiger LT Com 55 Roman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smtClean="0"/>
                        <a:t>Wasser und mobile Systeme</a:t>
                      </a: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58280"/>
                  </a:ext>
                </a:extLst>
              </a:tr>
            </a:tbl>
          </a:graphicData>
        </a:graphic>
      </p:graphicFrame>
      <p:graphicFrame>
        <p:nvGraphicFramePr>
          <p:cNvPr id="26" name="Tabel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238890"/>
              </p:ext>
            </p:extLst>
          </p:nvPr>
        </p:nvGraphicFramePr>
        <p:xfrm>
          <a:off x="1655423" y="4879832"/>
          <a:ext cx="2619754" cy="99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394">
                  <a:extLst>
                    <a:ext uri="{9D8B030D-6E8A-4147-A177-3AD203B41FA5}">
                      <a16:colId xmlns:a16="http://schemas.microsoft.com/office/drawing/2014/main" val="1702003561"/>
                    </a:ext>
                  </a:extLst>
                </a:gridCol>
                <a:gridCol w="2089360">
                  <a:extLst>
                    <a:ext uri="{9D8B030D-6E8A-4147-A177-3AD203B41FA5}">
                      <a16:colId xmlns:a16="http://schemas.microsoft.com/office/drawing/2014/main" val="1743528127"/>
                    </a:ext>
                  </a:extLst>
                </a:gridCol>
              </a:tblGrid>
              <a:tr h="180853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dirty="0" smtClean="0">
                          <a:solidFill>
                            <a:srgbClr val="009878"/>
                          </a:solidFill>
                        </a:rPr>
                        <a:t>LAS</a:t>
                      </a:r>
                      <a:endParaRPr lang="de-DE" sz="1400" b="0" kern="1200" dirty="0" smtClean="0">
                        <a:solidFill>
                          <a:srgbClr val="009878"/>
                        </a:solidFill>
                        <a:latin typeface="Frutiger LT Com 55 Roman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 smtClean="0">
                          <a:solidFill>
                            <a:schemeClr val="tx1"/>
                          </a:solidFill>
                        </a:rPr>
                        <a:t>Lasertechnologie</a:t>
                      </a: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506280"/>
                  </a:ext>
                </a:extLst>
              </a:tr>
              <a:tr h="219057">
                <a:tc>
                  <a:txBody>
                    <a:bodyPr/>
                    <a:lstStyle/>
                    <a:p>
                      <a:pPr algn="r"/>
                      <a:r>
                        <a:rPr lang="de-DE" sz="1400" b="0" dirty="0" smtClean="0">
                          <a:solidFill>
                            <a:srgbClr val="009878"/>
                          </a:solidFill>
                        </a:rPr>
                        <a:t>OPT</a:t>
                      </a:r>
                      <a:endParaRPr lang="de-DE" sz="1400" b="0" kern="1200" dirty="0">
                        <a:solidFill>
                          <a:srgbClr val="009878"/>
                        </a:solidFill>
                        <a:latin typeface="Frutiger LT Com 55 Roman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dirty="0" err="1" smtClean="0">
                          <a:solidFill>
                            <a:schemeClr val="tx1"/>
                          </a:solidFill>
                        </a:rPr>
                        <a:t>Optronik</a:t>
                      </a:r>
                      <a:endParaRPr lang="de-DE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851504"/>
                  </a:ext>
                </a:extLst>
              </a:tr>
              <a:tr h="219057">
                <a:tc>
                  <a:txBody>
                    <a:bodyPr/>
                    <a:lstStyle/>
                    <a:p>
                      <a:pPr algn="r"/>
                      <a:r>
                        <a:rPr lang="de-DE" sz="1400" b="0" dirty="0" smtClean="0">
                          <a:solidFill>
                            <a:srgbClr val="009878"/>
                          </a:solidFill>
                        </a:rPr>
                        <a:t>SIG</a:t>
                      </a:r>
                      <a:endParaRPr lang="de-DE" sz="1400" b="0" kern="1200" dirty="0">
                        <a:solidFill>
                          <a:srgbClr val="009878"/>
                        </a:solidFill>
                        <a:latin typeface="Frutiger LT Com 55 Roman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 err="1" smtClean="0">
                          <a:solidFill>
                            <a:schemeClr val="tx1"/>
                          </a:solidFill>
                        </a:rPr>
                        <a:t>Signatorik</a:t>
                      </a:r>
                      <a:endParaRPr lang="de-DE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510584"/>
                  </a:ext>
                </a:extLst>
              </a:tr>
              <a:tr h="219057">
                <a:tc>
                  <a:txBody>
                    <a:bodyPr/>
                    <a:lstStyle/>
                    <a:p>
                      <a:pPr algn="r"/>
                      <a:r>
                        <a:rPr lang="de-DE" sz="1400" dirty="0" smtClean="0">
                          <a:solidFill>
                            <a:srgbClr val="009878"/>
                          </a:solidFill>
                        </a:rPr>
                        <a:t>SPR</a:t>
                      </a:r>
                      <a:endParaRPr lang="de-DE" sz="1400" b="0" kern="1200" dirty="0">
                        <a:solidFill>
                          <a:srgbClr val="009878"/>
                        </a:solidFill>
                        <a:latin typeface="Frutiger LT Com 55 Roman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smtClean="0"/>
                        <a:t>Sichtprüfsysteme</a:t>
                      </a:r>
                    </a:p>
                  </a:txBody>
                  <a:tcPr marL="72000" marR="36000" marT="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52643"/>
                  </a:ext>
                </a:extLst>
              </a:tr>
            </a:tbl>
          </a:graphicData>
        </a:graphic>
      </p:graphicFrame>
      <p:pic>
        <p:nvPicPr>
          <p:cNvPr id="27" name="Grafik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53" y="1055113"/>
            <a:ext cx="6268906" cy="47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2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Abteilungen und Geschäftsfelder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mtClean="0"/>
              <a:t>offen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mtClean="0"/>
              <a:t>Seite </a:t>
            </a: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9</a:t>
            </a:fld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694" y="844538"/>
            <a:ext cx="9143999" cy="60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2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unhofer Master">
  <a:themeElements>
    <a:clrScheme name="Fraunhofer Master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F29400"/>
      </a:accent1>
      <a:accent2>
        <a:srgbClr val="1F82C0"/>
      </a:accent2>
      <a:accent3>
        <a:srgbClr val="E2001A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Bullets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tx2"/>
          </a:solidFill>
          <a:round/>
          <a:headEnd type="arrow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noFill/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>
        <a:defPPr>
          <a:defRPr/>
        </a:defPPr>
      </a:lst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raunhofer Farbpalette">
    <a:dk1>
      <a:srgbClr val="000000"/>
    </a:dk1>
    <a:lt1>
      <a:srgbClr val="FFFFFF"/>
    </a:lt1>
    <a:dk2>
      <a:srgbClr val="179C7D"/>
    </a:dk2>
    <a:lt2>
      <a:srgbClr val="A8AFAF"/>
    </a:lt2>
    <a:accent1>
      <a:srgbClr val="EB6A0A"/>
    </a:accent1>
    <a:accent2>
      <a:srgbClr val="006E92"/>
    </a:accent2>
    <a:accent3>
      <a:srgbClr val="25BAE2"/>
    </a:accent3>
    <a:accent4>
      <a:srgbClr val="B1C800"/>
    </a:accent4>
    <a:accent5>
      <a:srgbClr val="FEEFD6"/>
    </a:accent5>
    <a:accent6>
      <a:srgbClr val="E1E3E3"/>
    </a:accent6>
    <a:hlink>
      <a:srgbClr val="25BAE2"/>
    </a:hlink>
    <a:folHlink>
      <a:srgbClr val="B1C800"/>
    </a:folHlink>
  </a:clrScheme>
  <a:fontScheme name="Bullets">
    <a:majorFont>
      <a:latin typeface="Frutiger LT Com 45 Light"/>
      <a:ea typeface=""/>
      <a:cs typeface=""/>
    </a:majorFont>
    <a:minorFont>
      <a:latin typeface="Frutiger LT Com 55 Roman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Fraunhofer Farbpalette">
    <a:dk1>
      <a:srgbClr val="000000"/>
    </a:dk1>
    <a:lt1>
      <a:srgbClr val="FFFFFF"/>
    </a:lt1>
    <a:dk2>
      <a:srgbClr val="179C7D"/>
    </a:dk2>
    <a:lt2>
      <a:srgbClr val="A8AFAF"/>
    </a:lt2>
    <a:accent1>
      <a:srgbClr val="EB6A0A"/>
    </a:accent1>
    <a:accent2>
      <a:srgbClr val="006E92"/>
    </a:accent2>
    <a:accent3>
      <a:srgbClr val="25BAE2"/>
    </a:accent3>
    <a:accent4>
      <a:srgbClr val="B1C800"/>
    </a:accent4>
    <a:accent5>
      <a:srgbClr val="FEEFD6"/>
    </a:accent5>
    <a:accent6>
      <a:srgbClr val="E1E3E3"/>
    </a:accent6>
    <a:hlink>
      <a:srgbClr val="25BAE2"/>
    </a:hlink>
    <a:folHlink>
      <a:srgbClr val="B1C800"/>
    </a:folHlink>
  </a:clrScheme>
  <a:fontScheme name="Bullets">
    <a:majorFont>
      <a:latin typeface="Frutiger LT Com 45 Light"/>
      <a:ea typeface=""/>
      <a:cs typeface=""/>
    </a:majorFont>
    <a:minorFont>
      <a:latin typeface="Frutiger LT Com 55 Roman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Fraunhofer Farbpalette">
    <a:dk1>
      <a:srgbClr val="000000"/>
    </a:dk1>
    <a:lt1>
      <a:srgbClr val="FFFFFF"/>
    </a:lt1>
    <a:dk2>
      <a:srgbClr val="179C7D"/>
    </a:dk2>
    <a:lt2>
      <a:srgbClr val="A8AFAF"/>
    </a:lt2>
    <a:accent1>
      <a:srgbClr val="EB6A0A"/>
    </a:accent1>
    <a:accent2>
      <a:srgbClr val="006E92"/>
    </a:accent2>
    <a:accent3>
      <a:srgbClr val="25BAE2"/>
    </a:accent3>
    <a:accent4>
      <a:srgbClr val="B1C800"/>
    </a:accent4>
    <a:accent5>
      <a:srgbClr val="FEEFD6"/>
    </a:accent5>
    <a:accent6>
      <a:srgbClr val="E1E3E3"/>
    </a:accent6>
    <a:hlink>
      <a:srgbClr val="25BAE2"/>
    </a:hlink>
    <a:folHlink>
      <a:srgbClr val="B1C800"/>
    </a:folHlink>
  </a:clrScheme>
  <a:fontScheme name="Bullets">
    <a:majorFont>
      <a:latin typeface="Frutiger LT Com 45 Light"/>
      <a:ea typeface=""/>
      <a:cs typeface=""/>
    </a:majorFont>
    <a:minorFont>
      <a:latin typeface="Frutiger LT Com 55 Roman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Fraunhofer Farbpalette">
    <a:dk1>
      <a:srgbClr val="000000"/>
    </a:dk1>
    <a:lt1>
      <a:srgbClr val="FFFFFF"/>
    </a:lt1>
    <a:dk2>
      <a:srgbClr val="179C7D"/>
    </a:dk2>
    <a:lt2>
      <a:srgbClr val="A8AFAF"/>
    </a:lt2>
    <a:accent1>
      <a:srgbClr val="EB6A0A"/>
    </a:accent1>
    <a:accent2>
      <a:srgbClr val="006E92"/>
    </a:accent2>
    <a:accent3>
      <a:srgbClr val="25BAE2"/>
    </a:accent3>
    <a:accent4>
      <a:srgbClr val="B1C800"/>
    </a:accent4>
    <a:accent5>
      <a:srgbClr val="FEEFD6"/>
    </a:accent5>
    <a:accent6>
      <a:srgbClr val="E1E3E3"/>
    </a:accent6>
    <a:hlink>
      <a:srgbClr val="25BAE2"/>
    </a:hlink>
    <a:folHlink>
      <a:srgbClr val="B1C800"/>
    </a:folHlink>
  </a:clrScheme>
  <a:fontScheme name="Bullets">
    <a:majorFont>
      <a:latin typeface="Frutiger LT Com 45 Light"/>
      <a:ea typeface=""/>
      <a:cs typeface=""/>
    </a:majorFont>
    <a:minorFont>
      <a:latin typeface="Frutiger LT Com 55 Roman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34099D0FC83F549B1B76AD18F819351" ma:contentTypeVersion="8" ma:contentTypeDescription="Ein neues Dokument erstellen." ma:contentTypeScope="" ma:versionID="6bd7da1b46cab0a564b5454aba8fb35d">
  <xsd:schema xmlns:xsd="http://www.w3.org/2001/XMLSchema" xmlns:xs="http://www.w3.org/2001/XMLSchema" xmlns:p="http://schemas.microsoft.com/office/2006/metadata/properties" xmlns:ns2="319fb4c0-2586-4d02-9b29-040aceb8db35" targetNamespace="http://schemas.microsoft.com/office/2006/metadata/properties" ma:root="true" ma:fieldsID="6c2a7756e6b72946e38ede05c5c72b32" ns2:_="">
    <xsd:import namespace="319fb4c0-2586-4d02-9b29-040aceb8db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9fb4c0-2586-4d02-9b29-040aceb8db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41FF20-6364-4EC9-80D5-4AC1CF373C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19581A-2F23-4E02-8B98-977778B9A4DC}"/>
</file>

<file path=customXml/itemProps3.xml><?xml version="1.0" encoding="utf-8"?>
<ds:datastoreItem xmlns:ds="http://schemas.openxmlformats.org/officeDocument/2006/customXml" ds:itemID="{6AFD9745-12A2-4952-91A5-1BC1909FA88F}">
  <ds:schemaRefs>
    <ds:schemaRef ds:uri="http://schemas.microsoft.com/office/2006/documentManagement/typ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00_Master_Ges_de_16zu9</Template>
  <TotalTime>0</TotalTime>
  <Words>1175</Words>
  <Application>Microsoft Office PowerPoint</Application>
  <PresentationFormat>Benutzerdefiniert</PresentationFormat>
  <Paragraphs>308</Paragraphs>
  <Slides>32</Slides>
  <Notes>0</Notes>
  <HiddenSlides>12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9" baseType="lpstr">
      <vt:lpstr>Arial</vt:lpstr>
      <vt:lpstr>DejaVu Sans</vt:lpstr>
      <vt:lpstr>Frutiger LT Com 45 Light</vt:lpstr>
      <vt:lpstr>Frutiger LT Com 55 Roman</vt:lpstr>
      <vt:lpstr>Frutiger LT Com 65 Bold</vt:lpstr>
      <vt:lpstr>Wingdings</vt:lpstr>
      <vt:lpstr>Fraunhofer Master</vt:lpstr>
      <vt:lpstr>ALLGEMEINE TITELFOLIE / Titel HIER EINFÜGEN</vt:lpstr>
      <vt:lpstr>Alternativ: TITELFOLIE MIT THEMENBILD / TITEL HIER</vt:lpstr>
      <vt:lpstr>Zahlen, Daten, Fakten www.iosb.fraunhofer.de</vt:lpstr>
      <vt:lpstr>PowerPoint-Präsentation</vt:lpstr>
      <vt:lpstr>PowerPoint-Präsentation</vt:lpstr>
      <vt:lpstr>Kernkompetenzen</vt:lpstr>
      <vt:lpstr>Die Instituts- und Standortleitungen</vt:lpstr>
      <vt:lpstr>Die Abteilungen im Kompetenzdreieck</vt:lpstr>
      <vt:lpstr>Abteilungen und Geschäftsfelder </vt:lpstr>
      <vt:lpstr>Geschäftsfelder und Ansprechpartner</vt:lpstr>
      <vt:lpstr>Ausgewählte Projektbeispiele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Graphische Elemente Kästen, Pfeile, Verbindungen und Linien (Auswahl)</vt:lpstr>
      <vt:lpstr>Schrift Schriftschnitt, Größe, Anwendung</vt:lpstr>
      <vt:lpstr>Diagramme/Tabellen Hinweise zur Gestaltung/zum Umgang</vt:lpstr>
      <vt:lpstr>Diagramme/Tabellen Hinweise zur Gestaltung/zum Umgang</vt:lpstr>
      <vt:lpstr>Diagramme/Tabellen Balkendiagramm</vt:lpstr>
      <vt:lpstr>Diagramme/Tabellen Liniendiagramm, Tortendiagramm</vt:lpstr>
      <vt:lpstr>Diagramme/Tabellen Tabellen</vt:lpstr>
      <vt:lpstr>Diagramme Technische Hinweise (nur für Office 2010)</vt:lpstr>
      <vt:lpstr>Tabellen Technische Hinweise (nur für Office 2010)</vt:lpstr>
      <vt:lpstr>Farben – allgemeine Farbpalette</vt:lpstr>
      <vt:lpstr>Sonderzeichen – zum Kopieren</vt:lpstr>
    </vt:vector>
  </TitlesOfParts>
  <Company>Fraunhofer IOSB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Fraunhofer-Institut für Optronik,  Systemtechnik und Bildauswertung IOSB</dc:title>
  <dc:creator>Schnebel, Tanja</dc:creator>
  <cp:lastModifiedBy>Haver, Ines</cp:lastModifiedBy>
  <cp:revision>47</cp:revision>
  <cp:lastPrinted>2011-04-27T07:57:31Z</cp:lastPrinted>
  <dcterms:created xsi:type="dcterms:W3CDTF">2018-03-03T12:22:15Z</dcterms:created>
  <dcterms:modified xsi:type="dcterms:W3CDTF">2019-11-19T07:54:27Z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HGvorlage">
    <vt:bool>true</vt:bool>
  </property>
  <property fmtid="{D5CDD505-2E9C-101B-9397-08002B2CF9AE}" pid="3" name="ContentTypeId">
    <vt:lpwstr>0x010100A34099D0FC83F549B1B76AD18F819351</vt:lpwstr>
  </property>
  <property fmtid="{D5CDD505-2E9C-101B-9397-08002B2CF9AE}" pid="4" name="klassifizierung">
    <vt:lpwstr>offen</vt:lpwstr>
  </property>
  <property fmtid="{D5CDD505-2E9C-101B-9397-08002B2CF9AE}" pid="5" name="hasChanged">
    <vt:bool>false</vt:bool>
  </property>
</Properties>
</file>